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comments/comment2.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3.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4.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omments/comment5.xml" ContentType="application/vnd.openxmlformats-officedocument.presentationml.comment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78"/>
  </p:notesMasterIdLst>
  <p:handoutMasterIdLst>
    <p:handoutMasterId r:id="rId79"/>
  </p:handoutMasterIdLst>
  <p:sldIdLst>
    <p:sldId id="256" r:id="rId5"/>
    <p:sldId id="311" r:id="rId6"/>
    <p:sldId id="356" r:id="rId7"/>
    <p:sldId id="309" r:id="rId8"/>
    <p:sldId id="365" r:id="rId9"/>
    <p:sldId id="363" r:id="rId10"/>
    <p:sldId id="360" r:id="rId11"/>
    <p:sldId id="314" r:id="rId12"/>
    <p:sldId id="315" r:id="rId13"/>
    <p:sldId id="364" r:id="rId14"/>
    <p:sldId id="316" r:id="rId15"/>
    <p:sldId id="317" r:id="rId16"/>
    <p:sldId id="318" r:id="rId17"/>
    <p:sldId id="319" r:id="rId18"/>
    <p:sldId id="320" r:id="rId19"/>
    <p:sldId id="321" r:id="rId20"/>
    <p:sldId id="322" r:id="rId21"/>
    <p:sldId id="323" r:id="rId22"/>
    <p:sldId id="324" r:id="rId23"/>
    <p:sldId id="325" r:id="rId24"/>
    <p:sldId id="326" r:id="rId25"/>
    <p:sldId id="327" r:id="rId26"/>
    <p:sldId id="366" r:id="rId27"/>
    <p:sldId id="367" r:id="rId28"/>
    <p:sldId id="329" r:id="rId29"/>
    <p:sldId id="368" r:id="rId30"/>
    <p:sldId id="369" r:id="rId31"/>
    <p:sldId id="370" r:id="rId32"/>
    <p:sldId id="330" r:id="rId33"/>
    <p:sldId id="371" r:id="rId34"/>
    <p:sldId id="372" r:id="rId35"/>
    <p:sldId id="373" r:id="rId36"/>
    <p:sldId id="378" r:id="rId37"/>
    <p:sldId id="379" r:id="rId38"/>
    <p:sldId id="374" r:id="rId39"/>
    <p:sldId id="375" r:id="rId40"/>
    <p:sldId id="376" r:id="rId41"/>
    <p:sldId id="377" r:id="rId42"/>
    <p:sldId id="331" r:id="rId43"/>
    <p:sldId id="332" r:id="rId44"/>
    <p:sldId id="333" r:id="rId45"/>
    <p:sldId id="334" r:id="rId46"/>
    <p:sldId id="335" r:id="rId47"/>
    <p:sldId id="354" r:id="rId48"/>
    <p:sldId id="380" r:id="rId49"/>
    <p:sldId id="381" r:id="rId50"/>
    <p:sldId id="382" r:id="rId51"/>
    <p:sldId id="384" r:id="rId52"/>
    <p:sldId id="385" r:id="rId53"/>
    <p:sldId id="341" r:id="rId54"/>
    <p:sldId id="342" r:id="rId55"/>
    <p:sldId id="343" r:id="rId56"/>
    <p:sldId id="344" r:id="rId57"/>
    <p:sldId id="345" r:id="rId58"/>
    <p:sldId id="386" r:id="rId59"/>
    <p:sldId id="387" r:id="rId60"/>
    <p:sldId id="347" r:id="rId61"/>
    <p:sldId id="348" r:id="rId62"/>
    <p:sldId id="361" r:id="rId63"/>
    <p:sldId id="388" r:id="rId64"/>
    <p:sldId id="349" r:id="rId65"/>
    <p:sldId id="350" r:id="rId66"/>
    <p:sldId id="390" r:id="rId67"/>
    <p:sldId id="389" r:id="rId68"/>
    <p:sldId id="391" r:id="rId69"/>
    <p:sldId id="336" r:id="rId70"/>
    <p:sldId id="337" r:id="rId71"/>
    <p:sldId id="338" r:id="rId72"/>
    <p:sldId id="362" r:id="rId73"/>
    <p:sldId id="353" r:id="rId74"/>
    <p:sldId id="352" r:id="rId75"/>
    <p:sldId id="302" r:id="rId76"/>
    <p:sldId id="355" r:id="rId7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llin Thomas" initials="" lastIdx="8" clrIdx="0"/>
  <p:cmAuthor id="2" name="William Scullin" initials="" lastIdx="3" clrIdx="1"/>
  <p:cmAuthor id="3" name="Matt Belhorn"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57" autoAdjust="0"/>
    <p:restoredTop sz="82977" autoAdjust="0"/>
  </p:normalViewPr>
  <p:slideViewPr>
    <p:cSldViewPr snapToGrid="0" showGuides="1">
      <p:cViewPr>
        <p:scale>
          <a:sx n="97" d="100"/>
          <a:sy n="97" d="100"/>
        </p:scale>
        <p:origin x="1624" y="56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commentAuthors" Target="commentAuthors.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notesMaster" Target="notesMasters/notesMaster1.xml"/><Relationship Id="rId79" Type="http://schemas.openxmlformats.org/officeDocument/2006/relationships/handoutMaster" Target="handoutMasters/handoutMaster1.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6-06T21:28:25.701" idx="3">
    <p:pos x="6000" y="0"/>
    <p:text>+wscullin@gmail.com can you summarize Python at ALCF in 1-2 slides here?
_Assigned to you_</p:text>
  </p:cm>
  <p:cm authorId="2" dt="2017-06-06T21:28:25.701" idx="2">
    <p:pos x="6000" y="100"/>
    <p:text>Down to one slide!</p:text>
  </p:cm>
</p:cmLst>
</file>

<file path=ppt/comments/comment2.xml><?xml version="1.0" encoding="utf-8"?>
<p:cmLst xmlns:a="http://schemas.openxmlformats.org/drawingml/2006/main" xmlns:r="http://schemas.openxmlformats.org/officeDocument/2006/relationships" xmlns:p="http://schemas.openxmlformats.org/presentationml/2006/main">
  <p:cm authorId="3" dt="2017-06-06T14:47:21.144" idx="1">
    <p:pos x="6000" y="100"/>
    <p:text>Yes, I do have a link that covers some of the concerns mentioned by +wscullin@gmail.com about cross-compiling and pip. The repo I would link also has some material that I would not want to widely spread. I've instead added an incantation to the virtualenv slide that shows pip building binaries from source using cray compiler wrappers. I'll add a backup slide with other pip-on-cray incantations although I, too, prefer the approach of using Spack to build packages needing exotic external dependencies (BLAS/LAPACK, HDF5, NetCDF, etc)</p:text>
  </p:cm>
  <p:cm authorId="1" dt="2017-06-06T16:50:18.648" idx="4">
    <p:pos x="6000" y="0"/>
    <p:text>+belhornmp@ornl.gov I think you mentioned there was another link to add here?
_Assigned to Matt Belhorn_</p:text>
  </p:cm>
  <p:cm authorId="1" dt="2017-06-06T16:50:18.648" idx="5">
    <p:pos x="6000" y="200"/>
    <p:text>At NERSC we are just behind the curve on adopting Spack but we will get there.  Our environments are a bit less complicated than at ALCF or OLCF and we don't have a huge demand for a large number of variants.  We'll probably provide Spack versions of Python alongside Anaconda/Intel for some time until it's clear users prefer one over the other (if they do).</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7-06-02T18:35:23.921" idx="6">
    <p:pos x="6000" y="0"/>
    <p:text>+wscullin@gmail.com I think you have some cool stuff here from real life?</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17-06-02T22:06:36.171" idx="3">
    <p:pos x="6000" y="100"/>
    <p:text>I'll add this in tonight as well as a quick f2py slide. Do we want to share code samples?</p:text>
  </p:cm>
  <p:cm authorId="1" dt="2017-06-02T22:19:00.304" idx="7">
    <p:pos x="6000" y="0"/>
    <p:text>+wscullin@gmail.com Also here, but I have some stuff too, just probably not as much. or as polished.</p:text>
  </p:cm>
  <p:cm authorId="1" dt="2017-06-02T22:19:00.304" idx="8">
    <p:pos x="6000" y="200"/>
    <p:text>I think that would be grand (f2py and code samples).</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17-06-07T00:15:05.345" idx="2">
    <p:pos x="6000" y="100"/>
    <p:text>_Marked as resolved_</p:text>
  </p:cm>
  <p:cm authorId="1" dt="2017-06-07T14:12:21.927" idx="1">
    <p:pos x="6000" y="0"/>
    <p:text>+wscullin@gmail.com and +belhornmp@ornl.gov Just putting this one in per request from Lois --- if you guys have more resources (or more specific ones) then feel free to add/update.</p:text>
  </p:cm>
  <p:cm authorId="2" dt="2017-06-07T14:12:21.927" idx="1">
    <p:pos x="6000" y="200"/>
    <p:text>_Re-opened_
HELP I CANNOT CONNECT</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2/1/18</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2/1/18</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arxiv.org/pdf/1306.6047v2.pdf"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arxiv.org/pdf/1306.6047v2.pdf"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latin typeface="Helvetica Neue"/>
                <a:ea typeface="Helvetica Neue"/>
                <a:cs typeface="Helvetica Neue"/>
                <a:sym typeface="Helvetica Neue"/>
              </a:rPr>
              <a:t>We will pause for 1-2 questions at each breakpoint,</a:t>
            </a:r>
            <a:r>
              <a:rPr lang="en-US" baseline="0" dirty="0" smtClean="0">
                <a:latin typeface="Helvetica Neue"/>
                <a:ea typeface="Helvetica Neue"/>
                <a:cs typeface="Helvetica Neue"/>
                <a:sym typeface="Helvetica Neue"/>
              </a:rPr>
              <a:t> we </a:t>
            </a:r>
            <a:r>
              <a:rPr lang="en" dirty="0" smtClean="0">
                <a:latin typeface="Helvetica Neue"/>
                <a:ea typeface="Helvetica Neue"/>
                <a:cs typeface="Helvetica Neue"/>
                <a:sym typeface="Helvetica Neue"/>
              </a:rPr>
              <a:t>will manage Q&amp;A </a:t>
            </a:r>
            <a:r>
              <a:rPr lang="en-US" dirty="0" smtClean="0">
                <a:latin typeface="Helvetica Neue"/>
                <a:ea typeface="Helvetica Neue"/>
                <a:cs typeface="Helvetica Neue"/>
                <a:sym typeface="Helvetica Neue"/>
              </a:rPr>
              <a:t>with</a:t>
            </a:r>
            <a:r>
              <a:rPr lang="en-US" baseline="0" dirty="0" smtClean="0">
                <a:latin typeface="Helvetica Neue"/>
                <a:ea typeface="Helvetica Neue"/>
                <a:cs typeface="Helvetica Neue"/>
                <a:sym typeface="Helvetica Neue"/>
              </a:rPr>
              <a:t> a shared Google doc</a:t>
            </a:r>
            <a:r>
              <a:rPr lang="is-IS" baseline="0" dirty="0" smtClean="0">
                <a:latin typeface="Helvetica Neue"/>
                <a:ea typeface="Helvetica Neue"/>
                <a:cs typeface="Helvetica Neue"/>
                <a:sym typeface="Helvetica Neue"/>
              </a:rPr>
              <a:t>… or something.</a:t>
            </a:r>
            <a:endParaRPr lang="en" dirty="0" smtClean="0">
              <a:latin typeface="Helvetica Neue"/>
              <a:ea typeface="Helvetica Neue"/>
              <a:cs typeface="Helvetica Neue"/>
              <a:sym typeface="Helvetica Neue"/>
            </a:endParaRPr>
          </a:p>
          <a:p>
            <a:pPr marL="0" lvl="0" indent="0"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solidFill>
                  <a:srgbClr val="274E13"/>
                </a:solidFill>
                <a:latin typeface="Helvetica Neue"/>
                <a:ea typeface="Helvetica Neue"/>
                <a:cs typeface="Helvetica Neue"/>
                <a:sym typeface="Helvetica Neue"/>
              </a:rPr>
              <a:t>Custom package install path recommendations reasonings:</a:t>
            </a:r>
            <a:endParaRPr sz="1400">
              <a:solidFill>
                <a:srgbClr val="274E13"/>
              </a:solidFill>
              <a:latin typeface="Helvetica Neue"/>
              <a:ea typeface="Helvetica Neue"/>
              <a:cs typeface="Helvetica Neue"/>
              <a:sym typeface="Helvetica Neue"/>
            </a:endParaRPr>
          </a:p>
          <a:p>
            <a:pPr marL="457200" lvl="0" indent="-317500" rtl="0">
              <a:spcBef>
                <a:spcPts val="0"/>
              </a:spcBef>
              <a:spcAft>
                <a:spcPts val="0"/>
              </a:spcAft>
              <a:buClr>
                <a:srgbClr val="274E13"/>
              </a:buClr>
              <a:buSzPts val="1400"/>
              <a:buFont typeface="Helvetica Neue"/>
              <a:buChar char="●"/>
            </a:pPr>
            <a:r>
              <a:rPr lang="en" sz="1400">
                <a:solidFill>
                  <a:srgbClr val="274E13"/>
                </a:solidFill>
                <a:latin typeface="Helvetica Neue"/>
                <a:ea typeface="Helvetica Neue"/>
                <a:cs typeface="Helvetica Neue"/>
                <a:sym typeface="Helvetica Neue"/>
              </a:rPr>
              <a:t>Preferred: NFS project space</a:t>
            </a:r>
            <a:endParaRPr sz="1400">
              <a:solidFill>
                <a:srgbClr val="274E13"/>
              </a:solidFill>
              <a:latin typeface="Helvetica Neue"/>
              <a:ea typeface="Helvetica Neue"/>
              <a:cs typeface="Helvetica Neue"/>
              <a:sym typeface="Helvetica Neue"/>
            </a:endParaRPr>
          </a:p>
          <a:p>
            <a:pPr marL="914400" lvl="1" indent="-317500" rtl="0">
              <a:spcBef>
                <a:spcPts val="0"/>
              </a:spcBef>
              <a:spcAft>
                <a:spcPts val="0"/>
              </a:spcAft>
              <a:buClr>
                <a:srgbClr val="0000FF"/>
              </a:buClr>
              <a:buSzPts val="1400"/>
              <a:buFont typeface="Courier New"/>
              <a:buChar char="○"/>
            </a:pPr>
            <a:r>
              <a:rPr lang="en" sz="1400" b="1">
                <a:solidFill>
                  <a:srgbClr val="0000FF"/>
                </a:solidFill>
                <a:latin typeface="Courier New"/>
                <a:ea typeface="Courier New"/>
                <a:cs typeface="Courier New"/>
                <a:sym typeface="Courier New"/>
              </a:rPr>
              <a:t>/ccs/proj/${PROJECT_ID}</a:t>
            </a:r>
            <a:endParaRPr sz="1400" b="1">
              <a:solidFill>
                <a:srgbClr val="0000FF"/>
              </a:solidFill>
              <a:latin typeface="Courier New"/>
              <a:ea typeface="Courier New"/>
              <a:cs typeface="Courier New"/>
              <a:sym typeface="Courier New"/>
            </a:endParaRPr>
          </a:p>
          <a:p>
            <a:pPr marL="914400" lvl="1" indent="-317500"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Project-shared by default</a:t>
            </a:r>
            <a:endParaRPr sz="1400">
              <a:solidFill>
                <a:schemeClr val="dk1"/>
              </a:solidFill>
              <a:latin typeface="Helvetica Neue"/>
              <a:ea typeface="Helvetica Neue"/>
              <a:cs typeface="Helvetica Neue"/>
              <a:sym typeface="Helvetica Neue"/>
            </a:endParaRPr>
          </a:p>
          <a:p>
            <a:pPr marL="914400" lvl="1" indent="-317500"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Not purged</a:t>
            </a:r>
            <a:endParaRPr sz="1400">
              <a:solidFill>
                <a:schemeClr val="dk1"/>
              </a:solidFill>
              <a:latin typeface="Helvetica Neue"/>
              <a:ea typeface="Helvetica Neue"/>
              <a:cs typeface="Helvetica Neue"/>
              <a:sym typeface="Helvetica Neue"/>
            </a:endParaRPr>
          </a:p>
          <a:p>
            <a:pPr marL="914400" lvl="1" indent="-317500"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Mounted RO on Cray compute nodes</a:t>
            </a:r>
            <a:endParaRPr sz="1400">
              <a:solidFill>
                <a:schemeClr val="dk1"/>
              </a:solidFill>
              <a:latin typeface="Helvetica Neue"/>
              <a:ea typeface="Helvetica Neue"/>
              <a:cs typeface="Helvetica Neue"/>
              <a:sym typeface="Helvetica Neue"/>
            </a:endParaRPr>
          </a:p>
          <a:p>
            <a:pPr marL="457200" lvl="0" indent="-317500" rtl="0">
              <a:spcBef>
                <a:spcPts val="0"/>
              </a:spcBef>
              <a:spcAft>
                <a:spcPts val="0"/>
              </a:spcAft>
              <a:buClr>
                <a:schemeClr val="dk1"/>
              </a:buClr>
              <a:buSzPts val="1400"/>
              <a:buFont typeface="Helvetica Neue"/>
              <a:buChar char="●"/>
            </a:pPr>
            <a:r>
              <a:rPr lang="en" sz="1400">
                <a:solidFill>
                  <a:srgbClr val="9900FF"/>
                </a:solidFill>
                <a:latin typeface="Helvetica Neue"/>
                <a:ea typeface="Helvetica Neue"/>
                <a:cs typeface="Helvetica Neue"/>
                <a:sym typeface="Helvetica Neue"/>
              </a:rPr>
              <a:t>Home NFS space </a:t>
            </a:r>
            <a:r>
              <a:rPr lang="en" sz="1400">
                <a:solidFill>
                  <a:schemeClr val="dk1"/>
                </a:solidFill>
                <a:latin typeface="Helvetica Neue"/>
                <a:ea typeface="Helvetica Neue"/>
                <a:cs typeface="Helvetica Neue"/>
                <a:sym typeface="Helvetica Neue"/>
              </a:rPr>
              <a:t>(</a:t>
            </a:r>
            <a:r>
              <a:rPr lang="en" sz="1400">
                <a:solidFill>
                  <a:srgbClr val="0000FF"/>
                </a:solidFill>
                <a:latin typeface="Courier New"/>
                <a:ea typeface="Courier New"/>
                <a:cs typeface="Courier New"/>
                <a:sym typeface="Courier New"/>
              </a:rPr>
              <a:t>$HOME</a:t>
            </a:r>
            <a:r>
              <a:rPr lang="en" sz="1400">
                <a:solidFill>
                  <a:schemeClr val="dk1"/>
                </a:solidFill>
                <a:latin typeface="Helvetica Neue"/>
                <a:ea typeface="Helvetica Neue"/>
                <a:cs typeface="Helvetica Neue"/>
                <a:sym typeface="Helvetica Neue"/>
              </a:rPr>
              <a:t>,  </a:t>
            </a:r>
            <a:r>
              <a:rPr lang="en" sz="1400">
                <a:solidFill>
                  <a:srgbClr val="0000FF"/>
                </a:solidFill>
                <a:latin typeface="Courier New"/>
                <a:ea typeface="Courier New"/>
                <a:cs typeface="Courier New"/>
                <a:sym typeface="Courier New"/>
              </a:rPr>
              <a:t>site.USER_SITE</a:t>
            </a:r>
            <a:r>
              <a:rPr lang="en" sz="1400">
                <a:solidFill>
                  <a:schemeClr val="dk1"/>
                </a:solidFill>
                <a:latin typeface="Helvetica Neue"/>
                <a:ea typeface="Helvetica Neue"/>
                <a:cs typeface="Helvetica Neue"/>
                <a:sym typeface="Helvetica Neue"/>
              </a:rPr>
              <a:t>)</a:t>
            </a:r>
            <a:endParaRPr sz="1400">
              <a:solidFill>
                <a:schemeClr val="dk1"/>
              </a:solidFill>
              <a:latin typeface="Helvetica Neue"/>
              <a:ea typeface="Helvetica Neue"/>
              <a:cs typeface="Helvetica Neue"/>
              <a:sym typeface="Helvetica Neue"/>
            </a:endParaRPr>
          </a:p>
          <a:p>
            <a:pPr marL="914400" lvl="1" indent="-317500"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Convenient; not purged</a:t>
            </a:r>
            <a:endParaRPr sz="1400">
              <a:solidFill>
                <a:schemeClr val="dk1"/>
              </a:solidFill>
              <a:latin typeface="Helvetica Neue"/>
              <a:ea typeface="Helvetica Neue"/>
              <a:cs typeface="Helvetica Neue"/>
              <a:sym typeface="Helvetica Neue"/>
            </a:endParaRPr>
          </a:p>
          <a:p>
            <a:pPr marL="914400" lvl="1" indent="-317500" rtl="0">
              <a:spcBef>
                <a:spcPts val="0"/>
              </a:spcBef>
              <a:spcAft>
                <a:spcPts val="0"/>
              </a:spcAft>
              <a:buClr>
                <a:schemeClr val="dk1"/>
              </a:buClr>
              <a:buSzPts val="1400"/>
              <a:buFont typeface="Helvetica Neue"/>
              <a:buChar char="○"/>
            </a:pPr>
            <a:r>
              <a:rPr lang="en" sz="1400">
                <a:solidFill>
                  <a:srgbClr val="CC0000"/>
                </a:solidFill>
                <a:latin typeface="Helvetica Neue"/>
                <a:ea typeface="Helvetica Neue"/>
                <a:cs typeface="Helvetica Neue"/>
                <a:sym typeface="Helvetica Neue"/>
              </a:rPr>
              <a:t>Not mounted on Cray compute nodes</a:t>
            </a:r>
            <a:r>
              <a:rPr lang="en" sz="1400">
                <a:solidFill>
                  <a:schemeClr val="dk1"/>
                </a:solidFill>
                <a:latin typeface="Helvetica Neue"/>
                <a:ea typeface="Helvetica Neue"/>
                <a:cs typeface="Helvetica Neue"/>
                <a:sym typeface="Helvetica Neue"/>
              </a:rPr>
              <a:t>, OK on Rhea</a:t>
            </a:r>
            <a:endParaRPr sz="1400">
              <a:solidFill>
                <a:schemeClr val="dk1"/>
              </a:solidFill>
              <a:latin typeface="Helvetica Neue"/>
              <a:ea typeface="Helvetica Neue"/>
              <a:cs typeface="Helvetica Neue"/>
              <a:sym typeface="Helvetica Neue"/>
            </a:endParaRPr>
          </a:p>
          <a:p>
            <a:pPr marL="914400" lvl="1" indent="-317500" rtl="0">
              <a:spcBef>
                <a:spcPts val="0"/>
              </a:spcBef>
              <a:spcAft>
                <a:spcPts val="0"/>
              </a:spcAft>
              <a:buClr>
                <a:srgbClr val="9900FF"/>
              </a:buClr>
              <a:buSzPts val="1400"/>
              <a:buFont typeface="Helvetica Neue"/>
              <a:buChar char="○"/>
            </a:pPr>
            <a:r>
              <a:rPr lang="en" sz="1400">
                <a:solidFill>
                  <a:srgbClr val="9900FF"/>
                </a:solidFill>
                <a:latin typeface="Helvetica Neue"/>
                <a:ea typeface="Helvetica Neue"/>
                <a:cs typeface="Helvetica Neue"/>
                <a:sym typeface="Helvetica Neue"/>
              </a:rPr>
              <a:t>May conflict between resources/interpreters</a:t>
            </a:r>
            <a:endParaRPr sz="1400">
              <a:solidFill>
                <a:srgbClr val="9900FF"/>
              </a:solidFill>
              <a:latin typeface="Helvetica Neue"/>
              <a:ea typeface="Helvetica Neue"/>
              <a:cs typeface="Helvetica Neue"/>
              <a:sym typeface="Helvetica Neue"/>
            </a:endParaRPr>
          </a:p>
          <a:p>
            <a:pPr marL="914400" lvl="1" indent="-317500"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Not shared with collaborators without effort</a:t>
            </a:r>
            <a:endParaRPr sz="1400">
              <a:solidFill>
                <a:schemeClr val="dk1"/>
              </a:solidFill>
              <a:latin typeface="Helvetica Neue"/>
              <a:ea typeface="Helvetica Neue"/>
              <a:cs typeface="Helvetica Neue"/>
              <a:sym typeface="Helvetica Neue"/>
            </a:endParaRPr>
          </a:p>
          <a:p>
            <a:pPr marL="457200" lvl="0" indent="-317500" rtl="0">
              <a:spcBef>
                <a:spcPts val="0"/>
              </a:spcBef>
              <a:spcAft>
                <a:spcPts val="0"/>
              </a:spcAft>
              <a:buClr>
                <a:srgbClr val="CC0000"/>
              </a:buClr>
              <a:buSzPts val="1400"/>
              <a:buFont typeface="Helvetica Neue"/>
              <a:buChar char="●"/>
            </a:pPr>
            <a:r>
              <a:rPr lang="en" sz="1400">
                <a:solidFill>
                  <a:srgbClr val="CC0000"/>
                </a:solidFill>
                <a:latin typeface="Helvetica Neue"/>
                <a:ea typeface="Helvetica Neue"/>
                <a:cs typeface="Helvetica Neue"/>
                <a:sym typeface="Helvetica Neue"/>
              </a:rPr>
              <a:t>Avoid Atlas/Lustre scratch space</a:t>
            </a:r>
            <a:endParaRPr sz="1400">
              <a:solidFill>
                <a:srgbClr val="CC0000"/>
              </a:solidFill>
              <a:latin typeface="Helvetica Neue"/>
              <a:ea typeface="Helvetica Neue"/>
              <a:cs typeface="Helvetica Neue"/>
              <a:sym typeface="Helvetica Neue"/>
            </a:endParaRPr>
          </a:p>
          <a:p>
            <a:pPr marL="914400" lvl="1" indent="-317500" rtl="0">
              <a:spcBef>
                <a:spcPts val="0"/>
              </a:spcBef>
              <a:spcAft>
                <a:spcPts val="0"/>
              </a:spcAft>
              <a:buClr>
                <a:schemeClr val="dk1"/>
              </a:buClr>
              <a:buSzPts val="1400"/>
              <a:buFont typeface="Helvetica Neue"/>
              <a:buChar char="○"/>
            </a:pPr>
            <a:r>
              <a:rPr lang="en" sz="1400">
                <a:solidFill>
                  <a:srgbClr val="0000FF"/>
                </a:solidFill>
                <a:latin typeface="Courier New"/>
                <a:ea typeface="Courier New"/>
                <a:cs typeface="Courier New"/>
                <a:sym typeface="Courier New"/>
              </a:rPr>
              <a:t>$PROJWORK</a:t>
            </a:r>
            <a:r>
              <a:rPr lang="en" sz="1400">
                <a:solidFill>
                  <a:schemeClr val="dk1"/>
                </a:solidFill>
                <a:latin typeface="Helvetica Neue"/>
                <a:ea typeface="Helvetica Neue"/>
                <a:cs typeface="Helvetica Neue"/>
                <a:sym typeface="Helvetica Neue"/>
              </a:rPr>
              <a:t>, </a:t>
            </a:r>
            <a:r>
              <a:rPr lang="en" sz="1400">
                <a:solidFill>
                  <a:srgbClr val="0000FF"/>
                </a:solidFill>
                <a:latin typeface="Courier New"/>
                <a:ea typeface="Courier New"/>
                <a:cs typeface="Courier New"/>
                <a:sym typeface="Courier New"/>
              </a:rPr>
              <a:t>$MEMBERWORK</a:t>
            </a:r>
            <a:r>
              <a:rPr lang="en" sz="1400">
                <a:solidFill>
                  <a:schemeClr val="dk1"/>
                </a:solidFill>
                <a:latin typeface="Helvetica Neue"/>
                <a:ea typeface="Helvetica Neue"/>
                <a:cs typeface="Helvetica Neue"/>
                <a:sym typeface="Helvetica Neue"/>
              </a:rPr>
              <a:t>, </a:t>
            </a:r>
            <a:r>
              <a:rPr lang="en" sz="1400">
                <a:solidFill>
                  <a:srgbClr val="0000FF"/>
                </a:solidFill>
                <a:latin typeface="Courier New"/>
                <a:ea typeface="Courier New"/>
                <a:cs typeface="Courier New"/>
                <a:sym typeface="Courier New"/>
              </a:rPr>
              <a:t>$WORLDWORK</a:t>
            </a:r>
            <a:r>
              <a:rPr lang="en" sz="1400">
                <a:solidFill>
                  <a:schemeClr val="dk1"/>
                </a:solidFill>
                <a:latin typeface="Helvetica Neue"/>
                <a:ea typeface="Helvetica Neue"/>
                <a:cs typeface="Helvetica Neue"/>
                <a:sym typeface="Helvetica Neue"/>
              </a:rPr>
              <a:t> </a:t>
            </a:r>
            <a:endParaRPr sz="1400">
              <a:solidFill>
                <a:schemeClr val="dk1"/>
              </a:solidFill>
              <a:latin typeface="Helvetica Neue"/>
              <a:ea typeface="Helvetica Neue"/>
              <a:cs typeface="Helvetica Neue"/>
              <a:sym typeface="Helvetica Neue"/>
            </a:endParaRPr>
          </a:p>
          <a:p>
            <a:pPr marL="914400" lvl="1" indent="-317500"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Avoid for executables.</a:t>
            </a:r>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40164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400" cy="4114800"/>
          </a:xfrm>
          <a:prstGeom prst="rect">
            <a:avLst/>
          </a:prstGeom>
          <a:noFill/>
          <a:ln>
            <a:noFill/>
          </a:ln>
        </p:spPr>
        <p:txBody>
          <a:bodyPr spcFirstLastPara="1" wrap="square" lIns="82275" tIns="82275" rIns="82275" bIns="82275" anchor="ctr" anchorCtr="0">
            <a:noAutofit/>
          </a:bodyPr>
          <a:lstStyle/>
          <a:p>
            <a:pPr marL="0" lvl="0" indent="0" rtl="0">
              <a:spcBef>
                <a:spcPts val="0"/>
              </a:spcBef>
              <a:spcAft>
                <a:spcPts val="0"/>
              </a:spcAft>
              <a:buNone/>
            </a:pPr>
            <a:r>
              <a:rPr lang="en" sz="1300"/>
              <a:t>Like everything else, Python does best when kept in </a:t>
            </a:r>
            <a:endParaRPr sz="1300"/>
          </a:p>
        </p:txBody>
      </p:sp>
      <p:sp>
        <p:nvSpPr>
          <p:cNvPr id="254" name="Shape 254"/>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Stack</a:t>
            </a:r>
            <a:r>
              <a:rPr lang="en-US" baseline="0" dirty="0" smtClean="0"/>
              <a:t> driven REPL loop that gets to handle random vars. </a:t>
            </a:r>
            <a:r>
              <a:rPr lang="en-US" sz="1200" b="0" i="0" kern="1200" dirty="0" smtClean="0">
                <a:solidFill>
                  <a:schemeClr val="tx1"/>
                </a:solidFill>
                <a:effectLst/>
                <a:latin typeface="+mn-lt"/>
                <a:ea typeface="+mn-ea"/>
                <a:cs typeface="+mn-cs"/>
              </a:rPr>
              <a:t>This ignorance is one of the reasons that it’s hard to optimize Python: you don’t know when you’re compiling the code object and generating the bytecode what it’s going to end up doing. The compiler has no idea what’s going to happen. As Russell Power and Alex </a:t>
            </a:r>
            <a:r>
              <a:rPr lang="en-US" sz="1200" b="0" i="0" kern="1200" dirty="0" err="1" smtClean="0">
                <a:solidFill>
                  <a:schemeClr val="tx1"/>
                </a:solidFill>
                <a:effectLst/>
                <a:latin typeface="+mn-lt"/>
                <a:ea typeface="+mn-ea"/>
                <a:cs typeface="+mn-cs"/>
              </a:rPr>
              <a:t>Rubinsteyn</a:t>
            </a:r>
            <a:r>
              <a:rPr lang="en-US" sz="1200" b="0" i="0" kern="1200" dirty="0" smtClean="0">
                <a:solidFill>
                  <a:schemeClr val="tx1"/>
                </a:solidFill>
                <a:effectLst/>
                <a:latin typeface="+mn-lt"/>
                <a:ea typeface="+mn-ea"/>
                <a:cs typeface="+mn-cs"/>
              </a:rPr>
              <a:t> wrote in </a:t>
            </a:r>
            <a:r>
              <a:rPr lang="en-US" sz="1200" b="0" i="0" kern="1200" dirty="0" smtClean="0">
                <a:solidFill>
                  <a:schemeClr val="tx1"/>
                </a:solidFill>
                <a:effectLst/>
                <a:latin typeface="+mn-lt"/>
                <a:ea typeface="+mn-ea"/>
                <a:cs typeface="+mn-cs"/>
                <a:hlinkClick r:id="rId3"/>
              </a:rPr>
              <a:t>“How fast can we make interpreted Python?”</a:t>
            </a:r>
            <a:r>
              <a:rPr lang="en-US" sz="1200" b="0" i="0" kern="1200" dirty="0" smtClean="0">
                <a:solidFill>
                  <a:schemeClr val="tx1"/>
                </a:solidFill>
                <a:effectLst/>
                <a:latin typeface="+mn-lt"/>
                <a:ea typeface="+mn-ea"/>
                <a:cs typeface="+mn-cs"/>
              </a:rPr>
              <a:t>, “In the general absence of type information, almost every instruction must be treated as INVOKE_ARBITRARY_METHOD.”</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0676C8DD-110B-1746-AE34-89D094F50706}" type="slidenum">
              <a:rPr lang="en-US" smtClean="0"/>
              <a:t>27</a:t>
            </a:fld>
            <a:endParaRPr lang="en-US"/>
          </a:p>
        </p:txBody>
      </p:sp>
    </p:spTree>
    <p:extLst>
      <p:ext uri="{BB962C8B-B14F-4D97-AF65-F5344CB8AC3E}">
        <p14:creationId xmlns:p14="http://schemas.microsoft.com/office/powerpoint/2010/main" val="1458606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Stack</a:t>
            </a:r>
            <a:r>
              <a:rPr lang="en-US" baseline="0" dirty="0" smtClean="0"/>
              <a:t> driven REPL loop that gets to handle random vars. </a:t>
            </a:r>
            <a:r>
              <a:rPr lang="en-US" sz="1200" b="0" i="0" kern="1200" dirty="0" smtClean="0">
                <a:solidFill>
                  <a:schemeClr val="tx1"/>
                </a:solidFill>
                <a:effectLst/>
                <a:latin typeface="+mn-lt"/>
                <a:ea typeface="+mn-ea"/>
                <a:cs typeface="+mn-cs"/>
              </a:rPr>
              <a:t>This ignorance is one of the reasons that it’s hard to optimize Python: you don’t know when you’re compiling the code object and generating the bytecode what it’s going to end up doing. The compiler has no idea what’s going to happen. As Russell Power and Alex </a:t>
            </a:r>
            <a:r>
              <a:rPr lang="en-US" sz="1200" b="0" i="0" kern="1200" dirty="0" err="1" smtClean="0">
                <a:solidFill>
                  <a:schemeClr val="tx1"/>
                </a:solidFill>
                <a:effectLst/>
                <a:latin typeface="+mn-lt"/>
                <a:ea typeface="+mn-ea"/>
                <a:cs typeface="+mn-cs"/>
              </a:rPr>
              <a:t>Rubinsteyn</a:t>
            </a:r>
            <a:r>
              <a:rPr lang="en-US" sz="1200" b="0" i="0" kern="1200" dirty="0" smtClean="0">
                <a:solidFill>
                  <a:schemeClr val="tx1"/>
                </a:solidFill>
                <a:effectLst/>
                <a:latin typeface="+mn-lt"/>
                <a:ea typeface="+mn-ea"/>
                <a:cs typeface="+mn-cs"/>
              </a:rPr>
              <a:t> wrote in </a:t>
            </a:r>
            <a:r>
              <a:rPr lang="en-US" sz="1200" b="0" i="0" kern="1200" dirty="0" smtClean="0">
                <a:solidFill>
                  <a:schemeClr val="tx1"/>
                </a:solidFill>
                <a:effectLst/>
                <a:latin typeface="+mn-lt"/>
                <a:ea typeface="+mn-ea"/>
                <a:cs typeface="+mn-cs"/>
                <a:hlinkClick r:id="rId3"/>
              </a:rPr>
              <a:t>“How fast can we make interpreted Python?”</a:t>
            </a:r>
            <a:r>
              <a:rPr lang="en-US" sz="1200" b="0" i="0" kern="1200" dirty="0" smtClean="0">
                <a:solidFill>
                  <a:schemeClr val="tx1"/>
                </a:solidFill>
                <a:effectLst/>
                <a:latin typeface="+mn-lt"/>
                <a:ea typeface="+mn-ea"/>
                <a:cs typeface="+mn-cs"/>
              </a:rPr>
              <a:t>, “In the general absence of type information, almost every instruction must be treated as INVOKE_ARBITRARY_METHOD.”</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0676C8DD-110B-1746-AE34-89D094F50706}" type="slidenum">
              <a:rPr lang="en-US" smtClean="0"/>
              <a:t>28</a:t>
            </a:fld>
            <a:endParaRPr lang="en-US"/>
          </a:p>
        </p:txBody>
      </p:sp>
    </p:spTree>
    <p:extLst>
      <p:ext uri="{BB962C8B-B14F-4D97-AF65-F5344CB8AC3E}">
        <p14:creationId xmlns:p14="http://schemas.microsoft.com/office/powerpoint/2010/main" val="1156364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3" name="Shape 263"/>
          <p:cNvSpPr txBox="1">
            <a:spLocks noGrp="1"/>
          </p:cNvSpPr>
          <p:nvPr>
            <p:ph type="body" idx="1"/>
          </p:nvPr>
        </p:nvSpPr>
        <p:spPr>
          <a:xfrm>
            <a:off x="685800" y="4343400"/>
            <a:ext cx="5486400" cy="4114800"/>
          </a:xfrm>
          <a:prstGeom prst="rect">
            <a:avLst/>
          </a:prstGeom>
          <a:noFill/>
          <a:ln>
            <a:noFill/>
          </a:ln>
        </p:spPr>
        <p:txBody>
          <a:bodyPr spcFirstLastPara="1" wrap="square" lIns="82275" tIns="82275" rIns="82275" bIns="82275" anchor="t" anchorCtr="0">
            <a:noAutofit/>
          </a:bodyPr>
          <a:lstStyle/>
          <a:p>
            <a:pPr marL="0" marR="0" lvl="0" indent="0" algn="l" rtl="0">
              <a:lnSpc>
                <a:spcPct val="100000"/>
              </a:lnSpc>
              <a:spcBef>
                <a:spcPts val="0"/>
              </a:spcBef>
              <a:spcAft>
                <a:spcPts val="0"/>
              </a:spcAft>
              <a:buClr>
                <a:srgbClr val="000000"/>
              </a:buClr>
              <a:buFont typeface="Arial"/>
              <a:buNone/>
            </a:pPr>
            <a:r>
              <a:rPr lang="en" sz="1300" b="0" i="0" u="none" strike="noStrike" cap="none">
                <a:solidFill>
                  <a:srgbClr val="000000"/>
                </a:solidFill>
                <a:latin typeface="Arial"/>
                <a:ea typeface="Arial"/>
                <a:cs typeface="Arial"/>
                <a:sym typeface="Arial"/>
              </a:rPr>
              <a:t>Extra note: unladen swallow may remove the GIL, but it will remain with CPython for the foreseeable future.</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3" name="Shape 263"/>
          <p:cNvSpPr txBox="1">
            <a:spLocks noGrp="1"/>
          </p:cNvSpPr>
          <p:nvPr>
            <p:ph type="body" idx="1"/>
          </p:nvPr>
        </p:nvSpPr>
        <p:spPr>
          <a:xfrm>
            <a:off x="685800" y="4343400"/>
            <a:ext cx="5486400" cy="4114800"/>
          </a:xfrm>
          <a:prstGeom prst="rect">
            <a:avLst/>
          </a:prstGeom>
          <a:noFill/>
          <a:ln>
            <a:noFill/>
          </a:ln>
        </p:spPr>
        <p:txBody>
          <a:bodyPr spcFirstLastPara="1" wrap="square" lIns="82275" tIns="82275" rIns="82275" bIns="82275" anchor="t" anchorCtr="0">
            <a:noAutofit/>
          </a:bodyPr>
          <a:lstStyle/>
          <a:p>
            <a:pPr marL="0" marR="0" lvl="0" indent="0" algn="l" rtl="0">
              <a:lnSpc>
                <a:spcPct val="100000"/>
              </a:lnSpc>
              <a:spcBef>
                <a:spcPts val="0"/>
              </a:spcBef>
              <a:spcAft>
                <a:spcPts val="0"/>
              </a:spcAft>
              <a:buClr>
                <a:srgbClr val="000000"/>
              </a:buClr>
              <a:buFont typeface="Arial"/>
              <a:buNone/>
            </a:pPr>
            <a:r>
              <a:rPr lang="en" sz="1300" b="0" i="0" u="none" strike="noStrike" cap="none">
                <a:solidFill>
                  <a:srgbClr val="000000"/>
                </a:solidFill>
                <a:latin typeface="Arial"/>
                <a:ea typeface="Arial"/>
                <a:cs typeface="Arial"/>
                <a:sym typeface="Arial"/>
              </a:rPr>
              <a:t>Extra note: unladen swallow may remove the GIL, but it will remain with CPython for the foreseeable future.</a:t>
            </a:r>
            <a:endParaRPr sz="1300"/>
          </a:p>
        </p:txBody>
      </p:sp>
    </p:spTree>
    <p:extLst>
      <p:ext uri="{BB962C8B-B14F-4D97-AF65-F5344CB8AC3E}">
        <p14:creationId xmlns:p14="http://schemas.microsoft.com/office/powerpoint/2010/main" val="697461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x-none" sz="1200" dirty="0" smtClean="0">
                <a:solidFill>
                  <a:srgbClr val="CCCCCC"/>
                </a:solidFill>
                <a:latin typeface="Arial" charset="0"/>
              </a:rPr>
              <a:t>We also do matrix*vector products and </a:t>
            </a:r>
            <a:r>
              <a:rPr lang="en-US" altLang="x-none" sz="1200" dirty="0" err="1" smtClean="0">
                <a:solidFill>
                  <a:srgbClr val="CCCCCC"/>
                </a:solidFill>
                <a:latin typeface="Arial" charset="0"/>
              </a:rPr>
              <a:t>NumPy</a:t>
            </a:r>
            <a:r>
              <a:rPr lang="en-US" altLang="x-none" sz="1200" dirty="0" smtClean="0">
                <a:solidFill>
                  <a:srgbClr val="CCCCCC"/>
                </a:solidFill>
                <a:latin typeface="Arial" charset="0"/>
              </a:rPr>
              <a:t>, believe it or not, is faster than a direct call to DGEMV. To understand this, look at the </a:t>
            </a:r>
            <a:r>
              <a:rPr lang="en-US" altLang="x-none" sz="1200" dirty="0" err="1" smtClean="0">
                <a:solidFill>
                  <a:srgbClr val="CCCCCC"/>
                </a:solidFill>
                <a:latin typeface="Arial" charset="0"/>
              </a:rPr>
              <a:t>dotblas</a:t>
            </a:r>
            <a:r>
              <a:rPr lang="en-US" altLang="x-none" sz="1200" dirty="0" smtClean="0">
                <a:solidFill>
                  <a:srgbClr val="CCCCCC"/>
                </a:solidFill>
                <a:latin typeface="Arial" charset="0"/>
              </a:rPr>
              <a:t> source code. It is very smart and will take into account the shape of the arrays. What does not appear to be available in </a:t>
            </a:r>
            <a:r>
              <a:rPr lang="en-US" altLang="x-none" sz="1200" dirty="0" err="1" smtClean="0">
                <a:solidFill>
                  <a:srgbClr val="CCCCCC"/>
                </a:solidFill>
                <a:latin typeface="Arial" charset="0"/>
              </a:rPr>
              <a:t>NumPy</a:t>
            </a:r>
            <a:r>
              <a:rPr lang="en-US" altLang="x-none" sz="1200" dirty="0" smtClean="0">
                <a:solidFill>
                  <a:srgbClr val="CCCCCC"/>
                </a:solidFill>
                <a:latin typeface="Arial" charset="0"/>
              </a:rPr>
              <a:t> or pure Python is an an optimized AXPY operation. This is level BLAS level 1 and is very important.</a:t>
            </a:r>
          </a:p>
          <a:p>
            <a:endParaRPr lang="en-US" dirty="0"/>
          </a:p>
        </p:txBody>
      </p:sp>
      <p:sp>
        <p:nvSpPr>
          <p:cNvPr id="4" name="Slide Number Placeholder 3"/>
          <p:cNvSpPr>
            <a:spLocks noGrp="1"/>
          </p:cNvSpPr>
          <p:nvPr>
            <p:ph type="sldNum" sz="quarter" idx="10"/>
          </p:nvPr>
        </p:nvSpPr>
        <p:spPr/>
        <p:txBody>
          <a:bodyPr/>
          <a:lstStyle/>
          <a:p>
            <a:fld id="{0676C8DD-110B-1746-AE34-89D094F50706}" type="slidenum">
              <a:rPr lang="en-US" smtClean="0"/>
              <a:t>32</a:t>
            </a:fld>
            <a:endParaRPr lang="en-US"/>
          </a:p>
        </p:txBody>
      </p:sp>
    </p:spTree>
    <p:extLst>
      <p:ext uri="{BB962C8B-B14F-4D97-AF65-F5344CB8AC3E}">
        <p14:creationId xmlns:p14="http://schemas.microsoft.com/office/powerpoint/2010/main" val="717233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x-none" sz="1200" dirty="0" smtClean="0">
                <a:solidFill>
                  <a:srgbClr val="CCCCCC"/>
                </a:solidFill>
                <a:latin typeface="Arial" charset="0"/>
              </a:rPr>
              <a:t>We also do matrix*vector products and </a:t>
            </a:r>
            <a:r>
              <a:rPr lang="en-US" altLang="x-none" sz="1200" dirty="0" err="1" smtClean="0">
                <a:solidFill>
                  <a:srgbClr val="CCCCCC"/>
                </a:solidFill>
                <a:latin typeface="Arial" charset="0"/>
              </a:rPr>
              <a:t>NumPy</a:t>
            </a:r>
            <a:r>
              <a:rPr lang="en-US" altLang="x-none" sz="1200" dirty="0" smtClean="0">
                <a:solidFill>
                  <a:srgbClr val="CCCCCC"/>
                </a:solidFill>
                <a:latin typeface="Arial" charset="0"/>
              </a:rPr>
              <a:t>, believe it or not, is faster than a direct call to DGEMV. To understand this, look at the </a:t>
            </a:r>
            <a:r>
              <a:rPr lang="en-US" altLang="x-none" sz="1200" dirty="0" err="1" smtClean="0">
                <a:solidFill>
                  <a:srgbClr val="CCCCCC"/>
                </a:solidFill>
                <a:latin typeface="Arial" charset="0"/>
              </a:rPr>
              <a:t>dotblas</a:t>
            </a:r>
            <a:r>
              <a:rPr lang="en-US" altLang="x-none" sz="1200" dirty="0" smtClean="0">
                <a:solidFill>
                  <a:srgbClr val="CCCCCC"/>
                </a:solidFill>
                <a:latin typeface="Arial" charset="0"/>
              </a:rPr>
              <a:t> source code. It is very smart and will take into account the shape of the arrays. What does not appear to be available in </a:t>
            </a:r>
            <a:r>
              <a:rPr lang="en-US" altLang="x-none" sz="1200" dirty="0" err="1" smtClean="0">
                <a:solidFill>
                  <a:srgbClr val="CCCCCC"/>
                </a:solidFill>
                <a:latin typeface="Arial" charset="0"/>
              </a:rPr>
              <a:t>NumPy</a:t>
            </a:r>
            <a:r>
              <a:rPr lang="en-US" altLang="x-none" sz="1200" dirty="0" smtClean="0">
                <a:solidFill>
                  <a:srgbClr val="CCCCCC"/>
                </a:solidFill>
                <a:latin typeface="Arial" charset="0"/>
              </a:rPr>
              <a:t> or pure Python is an an optimized AXPY operation. This is level BLAS level 1 and is very important.</a:t>
            </a:r>
          </a:p>
          <a:p>
            <a:endParaRPr lang="en-US" dirty="0"/>
          </a:p>
        </p:txBody>
      </p:sp>
      <p:sp>
        <p:nvSpPr>
          <p:cNvPr id="4" name="Slide Number Placeholder 3"/>
          <p:cNvSpPr>
            <a:spLocks noGrp="1"/>
          </p:cNvSpPr>
          <p:nvPr>
            <p:ph type="sldNum" sz="quarter" idx="10"/>
          </p:nvPr>
        </p:nvSpPr>
        <p:spPr/>
        <p:txBody>
          <a:bodyPr/>
          <a:lstStyle/>
          <a:p>
            <a:fld id="{0676C8DD-110B-1746-AE34-89D094F50706}" type="slidenum">
              <a:rPr lang="en-US" smtClean="0"/>
              <a:t>33</a:t>
            </a:fld>
            <a:endParaRPr lang="en-US"/>
          </a:p>
        </p:txBody>
      </p:sp>
    </p:spTree>
    <p:extLst>
      <p:ext uri="{BB962C8B-B14F-4D97-AF65-F5344CB8AC3E}">
        <p14:creationId xmlns:p14="http://schemas.microsoft.com/office/powerpoint/2010/main" val="625155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425450" y="762000"/>
            <a:ext cx="67691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6" name="Shape 176"/>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3601471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425450" y="762000"/>
            <a:ext cx="67691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rtl="0">
              <a:lnSpc>
                <a:spcPct val="100000"/>
              </a:lnSpc>
              <a:spcBef>
                <a:spcPts val="0"/>
              </a:spcBef>
              <a:buNone/>
            </a:pPr>
            <a:r>
              <a:rPr lang="en-US" sz="1466">
                <a:solidFill>
                  <a:srgbClr val="000000"/>
                </a:solidFill>
                <a:latin typeface="Arial"/>
                <a:ea typeface="Arial"/>
                <a:cs typeface="Arial"/>
                <a:sym typeface="Arial"/>
              </a:rPr>
              <a:t>- can take lists or tuples and convert them to arrays</a:t>
            </a:r>
          </a:p>
          <a:p>
            <a:pPr rtl="0">
              <a:lnSpc>
                <a:spcPct val="100000"/>
              </a:lnSpc>
              <a:spcBef>
                <a:spcPts val="0"/>
              </a:spcBef>
              <a:buNone/>
            </a:pPr>
            <a:endParaRPr sz="1466">
              <a:solidFill>
                <a:srgbClr val="000000"/>
              </a:solidFill>
              <a:latin typeface="Arial"/>
              <a:ea typeface="Arial"/>
              <a:cs typeface="Arial"/>
              <a:sym typeface="Arial"/>
            </a:endParaRPr>
          </a:p>
          <a:p>
            <a:pPr rtl="0">
              <a:lnSpc>
                <a:spcPct val="100000"/>
              </a:lnSpc>
              <a:spcBef>
                <a:spcPts val="0"/>
              </a:spcBef>
              <a:buNone/>
            </a:pPr>
            <a:r>
              <a:rPr lang="en-US" sz="1466">
                <a:solidFill>
                  <a:srgbClr val="000000"/>
                </a:solidFill>
                <a:latin typeface="Arial"/>
                <a:ea typeface="Arial"/>
                <a:cs typeface="Arial"/>
                <a:sym typeface="Arial"/>
              </a:rPr>
              <a:t>- various helper functions are available to make arrays of various sizes, pre-populated with different types of data</a:t>
            </a:r>
          </a:p>
        </p:txBody>
      </p:sp>
    </p:spTree>
    <p:extLst>
      <p:ext uri="{BB962C8B-B14F-4D97-AF65-F5344CB8AC3E}">
        <p14:creationId xmlns:p14="http://schemas.microsoft.com/office/powerpoint/2010/main" val="2004359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425450" y="762000"/>
            <a:ext cx="67691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0" name="Shape 290"/>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442985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198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425450" y="762000"/>
            <a:ext cx="67691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0" name="Shape 290"/>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8938616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425450" y="762000"/>
            <a:ext cx="67691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rtl="0">
              <a:lnSpc>
                <a:spcPct val="100000"/>
              </a:lnSpc>
              <a:spcBef>
                <a:spcPts val="0"/>
              </a:spcBef>
              <a:buNone/>
            </a:pPr>
            <a:r>
              <a:rPr lang="en-US" sz="1466" dirty="0">
                <a:solidFill>
                  <a:srgbClr val="000000"/>
                </a:solidFill>
                <a:latin typeface="Arial"/>
                <a:ea typeface="Arial"/>
                <a:cs typeface="Arial"/>
                <a:sym typeface="Arial"/>
              </a:rPr>
              <a:t>key to getting acceptable performance with dynamic languages like python</a:t>
            </a:r>
          </a:p>
        </p:txBody>
      </p:sp>
    </p:spTree>
    <p:extLst>
      <p:ext uri="{BB962C8B-B14F-4D97-AF65-F5344CB8AC3E}">
        <p14:creationId xmlns:p14="http://schemas.microsoft.com/office/powerpoint/2010/main" val="656572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Plain Python: 3.85993814468</a:t>
            </a:r>
            <a:endParaRPr/>
          </a:p>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a:solidFill>
                  <a:schemeClr val="dk1"/>
                </a:solidFill>
                <a:highlight>
                  <a:srgbClr val="FFFFFF"/>
                </a:highlight>
              </a:rPr>
              <a:t>Note side effects: When a numpy array is Fortran contiguous and has a typecode corresponding to presumed Fortran type, is used as an input array argument, then its C pointer is directly passed to Fortran.</a:t>
            </a:r>
            <a:endParaRPr>
              <a:solidFill>
                <a:schemeClr val="dk1"/>
              </a:solidFill>
              <a:highlight>
                <a:srgbClr val="FFFFFF"/>
              </a:highlight>
            </a:endParaRPr>
          </a:p>
          <a:p>
            <a:pPr marL="0" lvl="0" indent="0" rtl="0">
              <a:lnSpc>
                <a:spcPct val="115000"/>
              </a:lnSpc>
              <a:spcBef>
                <a:spcPts val="0"/>
              </a:spcBef>
              <a:spcAft>
                <a:spcPts val="0"/>
              </a:spcAft>
              <a:buClr>
                <a:schemeClr val="dk1"/>
              </a:buClr>
              <a:buSzPts val="1100"/>
              <a:buFont typeface="Arial"/>
              <a:buNone/>
            </a:pPr>
            <a:r>
              <a:rPr lang="en">
                <a:solidFill>
                  <a:schemeClr val="dk1"/>
                </a:solidFill>
                <a:highlight>
                  <a:srgbClr val="FFFFFF"/>
                </a:highlight>
              </a:rPr>
              <a:t>Otherwise F2PY makes a contiguous copy (with a proper typecode) of the input array and passes C pointer of the copy to Fortran subroutine. As a result, any possible changes to the (copy of) input array have no effect to the original argument, thus intent(inplace) and interface files.</a:t>
            </a:r>
            <a:endParaRPr>
              <a:solidFill>
                <a:schemeClr val="dk1"/>
              </a:solidFill>
              <a:highlight>
                <a:srgbClr val="FFFFFF"/>
              </a:highlight>
            </a:endParaRPr>
          </a:p>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716825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425450" y="762000"/>
            <a:ext cx="67691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9" name="Shape 309"/>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590034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762000"/>
            <a:ext cx="6769100" cy="3810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9133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2" name="Shape 352"/>
          <p:cNvSpPr txBox="1">
            <a:spLocks noGrp="1"/>
          </p:cNvSpPr>
          <p:nvPr>
            <p:ph type="body" idx="1"/>
          </p:nvPr>
        </p:nvSpPr>
        <p:spPr>
          <a:xfrm>
            <a:off x="685800" y="4343400"/>
            <a:ext cx="5486400" cy="4114800"/>
          </a:xfrm>
          <a:prstGeom prst="rect">
            <a:avLst/>
          </a:prstGeom>
          <a:noFill/>
          <a:ln>
            <a:noFill/>
          </a:ln>
        </p:spPr>
        <p:txBody>
          <a:bodyPr spcFirstLastPara="1" wrap="square" lIns="82275" tIns="82275" rIns="82275" bIns="82275" anchor="t" anchorCtr="0">
            <a:noAutofit/>
          </a:bodyPr>
          <a:lstStyle/>
          <a:p>
            <a:pPr marL="0" marR="0" lvl="0" indent="0" algn="l" rtl="0">
              <a:spcBef>
                <a:spcPts val="0"/>
              </a:spcBef>
              <a:spcAft>
                <a:spcPts val="0"/>
              </a:spcAft>
              <a:buClr>
                <a:schemeClr val="dk1"/>
              </a:buClr>
              <a:buFont typeface="Arial"/>
              <a:buNone/>
            </a:pPr>
            <a:endParaRPr sz="13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9" name="Shape 359"/>
          <p:cNvSpPr txBox="1">
            <a:spLocks noGrp="1"/>
          </p:cNvSpPr>
          <p:nvPr>
            <p:ph type="body" idx="1"/>
          </p:nvPr>
        </p:nvSpPr>
        <p:spPr>
          <a:xfrm>
            <a:off x="685800" y="4343400"/>
            <a:ext cx="5486400" cy="4114800"/>
          </a:xfrm>
          <a:prstGeom prst="rect">
            <a:avLst/>
          </a:prstGeom>
          <a:noFill/>
          <a:ln>
            <a:noFill/>
          </a:ln>
        </p:spPr>
        <p:txBody>
          <a:bodyPr spcFirstLastPara="1" wrap="square" lIns="82275" tIns="82275" rIns="82275" bIns="82275" anchor="t" anchorCtr="0">
            <a:noAutofit/>
          </a:bodyPr>
          <a:lstStyle/>
          <a:p>
            <a:pPr marL="0" marR="0" lvl="0" indent="0" algn="l" rtl="0">
              <a:spcBef>
                <a:spcPts val="0"/>
              </a:spcBef>
              <a:spcAft>
                <a:spcPts val="0"/>
              </a:spcAft>
              <a:buClr>
                <a:schemeClr val="dk1"/>
              </a:buClr>
              <a:buFont typeface="Arial"/>
              <a:buNone/>
            </a:pPr>
            <a:endParaRPr sz="13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6" name="Shape 366"/>
          <p:cNvSpPr txBox="1">
            <a:spLocks noGrp="1"/>
          </p:cNvSpPr>
          <p:nvPr>
            <p:ph type="body" idx="1"/>
          </p:nvPr>
        </p:nvSpPr>
        <p:spPr>
          <a:xfrm>
            <a:off x="685800" y="4343400"/>
            <a:ext cx="5486400" cy="4114800"/>
          </a:xfrm>
          <a:prstGeom prst="rect">
            <a:avLst/>
          </a:prstGeom>
          <a:noFill/>
          <a:ln>
            <a:noFill/>
          </a:ln>
        </p:spPr>
        <p:txBody>
          <a:bodyPr spcFirstLastPara="1" wrap="square" lIns="82275" tIns="82275" rIns="82275" bIns="82275" anchor="t" anchorCtr="0">
            <a:noAutofit/>
          </a:bodyPr>
          <a:lstStyle/>
          <a:p>
            <a:pPr marL="0" marR="0" lvl="0" indent="0" algn="l" rtl="0">
              <a:spcBef>
                <a:spcPts val="0"/>
              </a:spcBef>
              <a:spcAft>
                <a:spcPts val="0"/>
              </a:spcAft>
              <a:buClr>
                <a:schemeClr val="dk1"/>
              </a:buClr>
              <a:buFont typeface="Arial"/>
              <a:buNone/>
            </a:pPr>
            <a:endParaRPr sz="13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3" name="Shape 373"/>
          <p:cNvSpPr txBox="1">
            <a:spLocks noGrp="1"/>
          </p:cNvSpPr>
          <p:nvPr>
            <p:ph type="body" idx="1"/>
          </p:nvPr>
        </p:nvSpPr>
        <p:spPr>
          <a:xfrm>
            <a:off x="685800" y="4343400"/>
            <a:ext cx="5486400" cy="4114800"/>
          </a:xfrm>
          <a:prstGeom prst="rect">
            <a:avLst/>
          </a:prstGeom>
          <a:noFill/>
          <a:ln>
            <a:noFill/>
          </a:ln>
        </p:spPr>
        <p:txBody>
          <a:bodyPr spcFirstLastPara="1" wrap="square" lIns="82275" tIns="82275" rIns="82275" bIns="82275" anchor="t" anchorCtr="0">
            <a:noAutofit/>
          </a:bodyPr>
          <a:lstStyle/>
          <a:p>
            <a:pPr marL="0" marR="0" lvl="0" indent="0" algn="l" rtl="0">
              <a:spcBef>
                <a:spcPts val="0"/>
              </a:spcBef>
              <a:spcAft>
                <a:spcPts val="0"/>
              </a:spcAft>
              <a:buClr>
                <a:schemeClr val="dk1"/>
              </a:buClr>
              <a:buFont typeface="Arial"/>
              <a:buNone/>
            </a:pPr>
            <a:endParaRPr sz="13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0" name="Shape 380"/>
          <p:cNvSpPr txBox="1">
            <a:spLocks noGrp="1"/>
          </p:cNvSpPr>
          <p:nvPr>
            <p:ph type="body" idx="1"/>
          </p:nvPr>
        </p:nvSpPr>
        <p:spPr>
          <a:xfrm>
            <a:off x="685800" y="4343400"/>
            <a:ext cx="5486400" cy="4114800"/>
          </a:xfrm>
          <a:prstGeom prst="rect">
            <a:avLst/>
          </a:prstGeom>
          <a:noFill/>
          <a:ln>
            <a:noFill/>
          </a:ln>
        </p:spPr>
        <p:txBody>
          <a:bodyPr spcFirstLastPara="1" wrap="square" lIns="82275" tIns="82275" rIns="82275" bIns="82275" anchor="t" anchorCtr="0">
            <a:noAutofit/>
          </a:bodyPr>
          <a:lstStyle/>
          <a:p>
            <a:pPr marL="0" marR="0" lvl="0" indent="0" algn="l" rtl="0">
              <a:spcBef>
                <a:spcPts val="0"/>
              </a:spcBef>
              <a:spcAft>
                <a:spcPts val="0"/>
              </a:spcAft>
              <a:buClr>
                <a:schemeClr val="dk1"/>
              </a:buClr>
              <a:buFont typeface="Arial"/>
              <a:buNone/>
            </a:pPr>
            <a:endParaRPr sz="13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425450" y="762000"/>
            <a:ext cx="67691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endParaRPr sz="1466"/>
          </a:p>
        </p:txBody>
      </p:sp>
    </p:spTree>
    <p:extLst>
      <p:ext uri="{BB962C8B-B14F-4D97-AF65-F5344CB8AC3E}">
        <p14:creationId xmlns:p14="http://schemas.microsoft.com/office/powerpoint/2010/main" val="9861217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425450" y="762000"/>
            <a:ext cx="67691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endParaRPr sz="1466"/>
          </a:p>
        </p:txBody>
      </p:sp>
    </p:spTree>
    <p:extLst>
      <p:ext uri="{BB962C8B-B14F-4D97-AF65-F5344CB8AC3E}">
        <p14:creationId xmlns:p14="http://schemas.microsoft.com/office/powerpoint/2010/main" val="15682294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4" name="Shape 394"/>
          <p:cNvSpPr txBox="1">
            <a:spLocks noGrp="1"/>
          </p:cNvSpPr>
          <p:nvPr>
            <p:ph type="body" idx="1"/>
          </p:nvPr>
        </p:nvSpPr>
        <p:spPr>
          <a:xfrm>
            <a:off x="685800" y="4343400"/>
            <a:ext cx="5486400" cy="4114800"/>
          </a:xfrm>
          <a:prstGeom prst="rect">
            <a:avLst/>
          </a:prstGeom>
          <a:noFill/>
          <a:ln>
            <a:noFill/>
          </a:ln>
        </p:spPr>
        <p:txBody>
          <a:bodyPr spcFirstLastPara="1" wrap="square" lIns="82275" tIns="82275" rIns="82275" bIns="82275" anchor="t" anchorCtr="0">
            <a:noAutofit/>
          </a:bodyPr>
          <a:lstStyle/>
          <a:p>
            <a:pPr marL="0" marR="0" lvl="0" indent="0" algn="l" rtl="0">
              <a:spcBef>
                <a:spcPts val="0"/>
              </a:spcBef>
              <a:spcAft>
                <a:spcPts val="0"/>
              </a:spcAft>
              <a:buClr>
                <a:schemeClr val="dk1"/>
              </a:buClr>
              <a:buFont typeface="Arial"/>
              <a:buNone/>
            </a:pPr>
            <a:endParaRPr sz="13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1" name="Shape 401"/>
          <p:cNvSpPr txBox="1">
            <a:spLocks noGrp="1"/>
          </p:cNvSpPr>
          <p:nvPr>
            <p:ph type="body" idx="1"/>
          </p:nvPr>
        </p:nvSpPr>
        <p:spPr>
          <a:xfrm>
            <a:off x="685800" y="4343400"/>
            <a:ext cx="5486400" cy="4114800"/>
          </a:xfrm>
          <a:prstGeom prst="rect">
            <a:avLst/>
          </a:prstGeom>
          <a:noFill/>
          <a:ln>
            <a:noFill/>
          </a:ln>
        </p:spPr>
        <p:txBody>
          <a:bodyPr spcFirstLastPara="1" wrap="square" lIns="82275" tIns="82275" rIns="82275" bIns="82275" anchor="t" anchorCtr="0">
            <a:noAutofit/>
          </a:bodyPr>
          <a:lstStyle/>
          <a:p>
            <a:pPr marL="0" marR="0" lvl="0" indent="0" algn="l" rtl="0">
              <a:spcBef>
                <a:spcPts val="0"/>
              </a:spcBef>
              <a:spcAft>
                <a:spcPts val="0"/>
              </a:spcAft>
              <a:buClr>
                <a:schemeClr val="dk1"/>
              </a:buClr>
              <a:buFont typeface="Arial"/>
              <a:buNone/>
            </a:pPr>
            <a:r>
              <a:rPr lang="en-US" sz="1300" b="0" i="0" u="none" strike="noStrike" cap="none" dirty="0" smtClean="0">
                <a:solidFill>
                  <a:schemeClr val="dk1"/>
                </a:solidFill>
                <a:latin typeface="Arial"/>
                <a:ea typeface="Arial"/>
                <a:cs typeface="Arial"/>
                <a:sym typeface="Arial"/>
              </a:rPr>
              <a:t>Vector collectives</a:t>
            </a:r>
            <a:r>
              <a:rPr lang="en-US" sz="1300" b="0" i="0" u="none" strike="noStrike" cap="none" baseline="0" dirty="0" smtClean="0">
                <a:solidFill>
                  <a:schemeClr val="dk1"/>
                </a:solidFill>
                <a:latin typeface="Arial"/>
                <a:ea typeface="Arial"/>
                <a:cs typeface="Arial"/>
                <a:sym typeface="Arial"/>
              </a:rPr>
              <a:t> only work on uppercase </a:t>
            </a:r>
            <a:r>
              <a:rPr lang="en" sz="1400" dirty="0" err="1" smtClean="0">
                <a:sym typeface="Helvetica Neue"/>
              </a:rPr>
              <a:t>NumPy</a:t>
            </a:r>
            <a:r>
              <a:rPr lang="en" sz="1400" dirty="0" smtClean="0">
                <a:sym typeface="Helvetica Neue"/>
              </a:rPr>
              <a:t>/MPI data types </a:t>
            </a:r>
            <a:endParaRPr sz="13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9" name="Shape 359"/>
          <p:cNvSpPr txBox="1">
            <a:spLocks noGrp="1"/>
          </p:cNvSpPr>
          <p:nvPr>
            <p:ph type="body" idx="1"/>
          </p:nvPr>
        </p:nvSpPr>
        <p:spPr>
          <a:xfrm>
            <a:off x="685800" y="4343400"/>
            <a:ext cx="5486400" cy="4114800"/>
          </a:xfrm>
          <a:prstGeom prst="rect">
            <a:avLst/>
          </a:prstGeom>
          <a:noFill/>
          <a:ln>
            <a:noFill/>
          </a:ln>
        </p:spPr>
        <p:txBody>
          <a:bodyPr spcFirstLastPara="1" wrap="square" lIns="82275" tIns="82275" rIns="82275" bIns="82275" anchor="t" anchorCtr="0">
            <a:noAutofit/>
          </a:bodyPr>
          <a:lstStyle/>
          <a:p>
            <a:pPr marL="0" marR="0" lvl="0" indent="0" algn="l" rtl="0">
              <a:spcBef>
                <a:spcPts val="0"/>
              </a:spcBef>
              <a:spcAft>
                <a:spcPts val="0"/>
              </a:spcAft>
              <a:buClr>
                <a:schemeClr val="dk1"/>
              </a:buClr>
              <a:buFont typeface="Arial"/>
              <a:buNone/>
            </a:pPr>
            <a:endParaRPr sz="13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142682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9" name="Shape 4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2400" dirty="0" err="1" smtClean="0">
                <a:solidFill>
                  <a:schemeClr val="dk1"/>
                </a:solidFill>
                <a:latin typeface="Courier New"/>
                <a:ea typeface="Courier New"/>
                <a:cs typeface="Courier New"/>
                <a:sym typeface="Courier New"/>
              </a:rPr>
              <a:t>o</a:t>
            </a:r>
            <a:r>
              <a:rPr lang="en" sz="2400" dirty="0" err="1" smtClean="0">
                <a:solidFill>
                  <a:srgbClr val="151515"/>
                </a:solidFill>
                <a:latin typeface="Trebuchet MS"/>
                <a:ea typeface="Trebuchet MS"/>
                <a:cs typeface="Trebuchet MS"/>
                <a:sym typeface="Trebuchet MS"/>
              </a:rPr>
              <a:t>All</a:t>
            </a:r>
            <a:r>
              <a:rPr lang="en" sz="2400" dirty="0" smtClean="0">
                <a:solidFill>
                  <a:srgbClr val="151515"/>
                </a:solidFill>
                <a:latin typeface="Trebuchet MS"/>
                <a:ea typeface="Trebuchet MS"/>
                <a:cs typeface="Trebuchet MS"/>
                <a:sym typeface="Trebuchet MS"/>
              </a:rPr>
              <a:t> 30-something MPI-2 methods are supported</a:t>
            </a:r>
            <a:endParaRPr sz="2400" dirty="0" smtClean="0">
              <a:solidFill>
                <a:srgbClr val="151515"/>
              </a:solidFill>
              <a:latin typeface="Trebuchet MS"/>
              <a:ea typeface="Trebuchet MS"/>
              <a:cs typeface="Trebuchet MS"/>
              <a:sym typeface="Trebuchet MS"/>
            </a:endParaRPr>
          </a:p>
          <a:p>
            <a:pPr marL="0" lvl="0" indent="0" rtl="0">
              <a:lnSpc>
                <a:spcPct val="115000"/>
              </a:lnSpc>
              <a:spcBef>
                <a:spcPts val="0"/>
              </a:spcBef>
              <a:spcAft>
                <a:spcPts val="0"/>
              </a:spcAft>
              <a:buClr>
                <a:schemeClr val="dk1"/>
              </a:buClr>
              <a:buSzPts val="1100"/>
              <a:buFont typeface="Arial"/>
              <a:buNone/>
            </a:pPr>
            <a:r>
              <a:rPr lang="en" sz="2400" dirty="0" err="1" smtClean="0">
                <a:solidFill>
                  <a:schemeClr val="dk1"/>
                </a:solidFill>
                <a:latin typeface="Courier New"/>
                <a:ea typeface="Courier New"/>
                <a:cs typeface="Courier New"/>
                <a:sym typeface="Courier New"/>
              </a:rPr>
              <a:t>o</a:t>
            </a:r>
            <a:r>
              <a:rPr lang="en" sz="2400" dirty="0" err="1" smtClean="0">
                <a:solidFill>
                  <a:srgbClr val="151515"/>
                </a:solidFill>
                <a:latin typeface="Trebuchet MS"/>
                <a:ea typeface="Trebuchet MS"/>
                <a:cs typeface="Trebuchet MS"/>
                <a:sym typeface="Trebuchet MS"/>
              </a:rPr>
              <a:t>conventional</a:t>
            </a:r>
            <a:r>
              <a:rPr lang="en" sz="2400" dirty="0" smtClean="0">
                <a:solidFill>
                  <a:srgbClr val="151515"/>
                </a:solidFill>
                <a:latin typeface="Trebuchet MS"/>
                <a:ea typeface="Trebuchet MS"/>
                <a:cs typeface="Trebuchet MS"/>
                <a:sym typeface="Trebuchet MS"/>
              </a:rPr>
              <a:t> </a:t>
            </a:r>
            <a:r>
              <a:rPr lang="en" sz="2400" dirty="0">
                <a:solidFill>
                  <a:srgbClr val="151515"/>
                </a:solidFill>
                <a:latin typeface="Trebuchet MS"/>
                <a:ea typeface="Trebuchet MS"/>
                <a:cs typeface="Trebuchet MS"/>
                <a:sym typeface="Trebuchet MS"/>
              </a:rPr>
              <a:t>Python I/O is not MPI safe!</a:t>
            </a:r>
            <a:endParaRPr sz="2400" dirty="0">
              <a:solidFill>
                <a:srgbClr val="151515"/>
              </a:solidFill>
              <a:latin typeface="Trebuchet MS"/>
              <a:ea typeface="Trebuchet MS"/>
              <a:cs typeface="Trebuchet MS"/>
              <a:sym typeface="Trebuchet MS"/>
            </a:endParaRPr>
          </a:p>
          <a:p>
            <a:pPr marL="0" lvl="0" indent="0" rtl="0">
              <a:lnSpc>
                <a:spcPct val="115000"/>
              </a:lnSpc>
              <a:spcBef>
                <a:spcPts val="0"/>
              </a:spcBef>
              <a:spcAft>
                <a:spcPts val="0"/>
              </a:spcAft>
              <a:buClr>
                <a:schemeClr val="dk1"/>
              </a:buClr>
              <a:buSzPts val="1100"/>
              <a:buFont typeface="Arial"/>
              <a:buNone/>
            </a:pPr>
            <a:r>
              <a:rPr lang="en" sz="2400" dirty="0">
                <a:solidFill>
                  <a:schemeClr val="dk1"/>
                </a:solidFill>
              </a:rPr>
              <a:t>•</a:t>
            </a:r>
            <a:r>
              <a:rPr lang="en" sz="2400" dirty="0">
                <a:solidFill>
                  <a:srgbClr val="151515"/>
                </a:solidFill>
                <a:latin typeface="Trebuchet MS"/>
                <a:ea typeface="Trebuchet MS"/>
                <a:cs typeface="Trebuchet MS"/>
                <a:sym typeface="Trebuchet MS"/>
              </a:rPr>
              <a:t>safe to read files, though there might be locking issues</a:t>
            </a:r>
            <a:endParaRPr sz="2400" dirty="0">
              <a:solidFill>
                <a:srgbClr val="151515"/>
              </a:solidFill>
              <a:latin typeface="Trebuchet MS"/>
              <a:ea typeface="Trebuchet MS"/>
              <a:cs typeface="Trebuchet MS"/>
              <a:sym typeface="Trebuchet MS"/>
            </a:endParaRPr>
          </a:p>
          <a:p>
            <a:pPr marL="0" lvl="0" indent="0" rtl="0">
              <a:lnSpc>
                <a:spcPct val="115000"/>
              </a:lnSpc>
              <a:spcBef>
                <a:spcPts val="0"/>
              </a:spcBef>
              <a:spcAft>
                <a:spcPts val="0"/>
              </a:spcAft>
              <a:buClr>
                <a:schemeClr val="dk1"/>
              </a:buClr>
              <a:buSzPts val="1100"/>
              <a:buFont typeface="Arial"/>
              <a:buNone/>
            </a:pPr>
            <a:r>
              <a:rPr lang="en" sz="2400" dirty="0">
                <a:solidFill>
                  <a:schemeClr val="dk1"/>
                </a:solidFill>
              </a:rPr>
              <a:t>•</a:t>
            </a:r>
            <a:r>
              <a:rPr lang="en" sz="2400" dirty="0">
                <a:solidFill>
                  <a:srgbClr val="151515"/>
                </a:solidFill>
                <a:latin typeface="Trebuchet MS"/>
                <a:ea typeface="Trebuchet MS"/>
                <a:cs typeface="Trebuchet MS"/>
                <a:sym typeface="Trebuchet MS"/>
              </a:rPr>
              <a:t>write a separate file per rank if you must use Python I/O</a:t>
            </a:r>
            <a:endParaRPr sz="2400" dirty="0">
              <a:solidFill>
                <a:srgbClr val="151515"/>
              </a:solidFill>
              <a:latin typeface="Trebuchet MS"/>
              <a:ea typeface="Trebuchet MS"/>
              <a:cs typeface="Trebuchet MS"/>
              <a:sym typeface="Trebuchet MS"/>
            </a:endParaRPr>
          </a:p>
          <a:p>
            <a:pPr marL="0" lvl="0" indent="0" rtl="0">
              <a:lnSpc>
                <a:spcPct val="115000"/>
              </a:lnSpc>
              <a:spcBef>
                <a:spcPts val="0"/>
              </a:spcBef>
              <a:spcAft>
                <a:spcPts val="0"/>
              </a:spcAft>
              <a:buClr>
                <a:schemeClr val="dk1"/>
              </a:buClr>
              <a:buSzPts val="1100"/>
              <a:buFont typeface="Arial"/>
              <a:buNone/>
            </a:pPr>
            <a:r>
              <a:rPr lang="en" sz="2400" dirty="0">
                <a:solidFill>
                  <a:schemeClr val="dk1"/>
                </a:solidFill>
                <a:latin typeface="Courier New"/>
                <a:ea typeface="Courier New"/>
                <a:cs typeface="Courier New"/>
                <a:sym typeface="Courier New"/>
              </a:rPr>
              <a:t>o</a:t>
            </a:r>
            <a:r>
              <a:rPr lang="en" sz="2400" dirty="0">
                <a:solidFill>
                  <a:srgbClr val="151515"/>
                </a:solidFill>
                <a:latin typeface="Trebuchet MS"/>
                <a:ea typeface="Trebuchet MS"/>
                <a:cs typeface="Trebuchet MS"/>
                <a:sym typeface="Trebuchet MS"/>
              </a:rPr>
              <a:t>h5py 2.2.0 and later support parallel I/O</a:t>
            </a:r>
            <a:endParaRPr sz="2400" dirty="0">
              <a:solidFill>
                <a:srgbClr val="151515"/>
              </a:solidFill>
              <a:latin typeface="Trebuchet MS"/>
              <a:ea typeface="Trebuchet MS"/>
              <a:cs typeface="Trebuchet MS"/>
              <a:sym typeface="Trebuchet MS"/>
            </a:endParaRPr>
          </a:p>
          <a:p>
            <a:pPr marL="0" lvl="0" indent="0" rtl="0">
              <a:lnSpc>
                <a:spcPct val="115000"/>
              </a:lnSpc>
              <a:spcBef>
                <a:spcPts val="0"/>
              </a:spcBef>
              <a:spcAft>
                <a:spcPts val="0"/>
              </a:spcAft>
              <a:buClr>
                <a:schemeClr val="dk1"/>
              </a:buClr>
              <a:buSzPts val="1100"/>
              <a:buFont typeface="Arial"/>
              <a:buNone/>
            </a:pPr>
            <a:r>
              <a:rPr lang="en" sz="2400" dirty="0">
                <a:solidFill>
                  <a:schemeClr val="dk1"/>
                </a:solidFill>
                <a:latin typeface="Courier New"/>
                <a:ea typeface="Courier New"/>
                <a:cs typeface="Courier New"/>
                <a:sym typeface="Courier New"/>
              </a:rPr>
              <a:t>o</a:t>
            </a:r>
            <a:r>
              <a:rPr lang="en" sz="2400" dirty="0">
                <a:solidFill>
                  <a:srgbClr val="151515"/>
                </a:solidFill>
                <a:latin typeface="Trebuchet MS"/>
                <a:ea typeface="Trebuchet MS"/>
                <a:cs typeface="Trebuchet MS"/>
                <a:sym typeface="Trebuchet MS"/>
              </a:rPr>
              <a:t>hdf5 must be built with parallel support</a:t>
            </a:r>
            <a:endParaRPr sz="2400" dirty="0">
              <a:solidFill>
                <a:srgbClr val="151515"/>
              </a:solidFill>
              <a:latin typeface="Trebuchet MS"/>
              <a:ea typeface="Trebuchet MS"/>
              <a:cs typeface="Trebuchet MS"/>
              <a:sym typeface="Trebuchet MS"/>
            </a:endParaRPr>
          </a:p>
          <a:p>
            <a:pPr marL="0" lvl="0" indent="0" rtl="0">
              <a:lnSpc>
                <a:spcPct val="115000"/>
              </a:lnSpc>
              <a:spcBef>
                <a:spcPts val="0"/>
              </a:spcBef>
              <a:spcAft>
                <a:spcPts val="0"/>
              </a:spcAft>
              <a:buClr>
                <a:schemeClr val="dk1"/>
              </a:buClr>
              <a:buSzPts val="1100"/>
              <a:buFont typeface="Arial"/>
              <a:buNone/>
            </a:pPr>
            <a:r>
              <a:rPr lang="en" sz="2400" dirty="0" err="1">
                <a:solidFill>
                  <a:schemeClr val="dk1"/>
                </a:solidFill>
                <a:latin typeface="Courier New"/>
                <a:ea typeface="Courier New"/>
                <a:cs typeface="Courier New"/>
                <a:sym typeface="Courier New"/>
              </a:rPr>
              <a:t>o</a:t>
            </a:r>
            <a:r>
              <a:rPr lang="en" sz="2400" dirty="0" err="1">
                <a:solidFill>
                  <a:srgbClr val="151515"/>
                </a:solidFill>
                <a:latin typeface="Trebuchet MS"/>
                <a:ea typeface="Trebuchet MS"/>
                <a:cs typeface="Trebuchet MS"/>
                <a:sym typeface="Trebuchet MS"/>
              </a:rPr>
              <a:t>make</a:t>
            </a:r>
            <a:r>
              <a:rPr lang="en" sz="2400" dirty="0">
                <a:solidFill>
                  <a:srgbClr val="151515"/>
                </a:solidFill>
                <a:latin typeface="Trebuchet MS"/>
                <a:ea typeface="Trebuchet MS"/>
                <a:cs typeface="Trebuchet MS"/>
                <a:sym typeface="Trebuchet MS"/>
              </a:rPr>
              <a:t> sure your hdf5 matches your MPI</a:t>
            </a:r>
            <a:endParaRPr sz="2400" dirty="0">
              <a:solidFill>
                <a:srgbClr val="151515"/>
              </a:solidFill>
              <a:latin typeface="Trebuchet MS"/>
              <a:ea typeface="Trebuchet MS"/>
              <a:cs typeface="Trebuchet MS"/>
              <a:sym typeface="Trebuchet MS"/>
            </a:endParaRPr>
          </a:p>
          <a:p>
            <a:pPr marL="0" lvl="0" indent="0" rtl="0">
              <a:lnSpc>
                <a:spcPct val="115000"/>
              </a:lnSpc>
              <a:spcBef>
                <a:spcPts val="0"/>
              </a:spcBef>
              <a:spcAft>
                <a:spcPts val="0"/>
              </a:spcAft>
              <a:buClr>
                <a:schemeClr val="dk1"/>
              </a:buClr>
              <a:buSzPts val="1100"/>
              <a:buFont typeface="Arial"/>
              <a:buNone/>
            </a:pPr>
            <a:r>
              <a:rPr lang="en" sz="2400" dirty="0">
                <a:solidFill>
                  <a:schemeClr val="dk1"/>
                </a:solidFill>
                <a:latin typeface="Courier New"/>
                <a:ea typeface="Courier New"/>
                <a:cs typeface="Courier New"/>
                <a:sym typeface="Courier New"/>
              </a:rPr>
              <a:t>o</a:t>
            </a:r>
            <a:r>
              <a:rPr lang="en" sz="2400" dirty="0">
                <a:solidFill>
                  <a:srgbClr val="151515"/>
                </a:solidFill>
                <a:latin typeface="Trebuchet MS"/>
                <a:ea typeface="Trebuchet MS"/>
                <a:cs typeface="Trebuchet MS"/>
                <a:sym typeface="Trebuchet MS"/>
              </a:rPr>
              <a:t>h5pcc must be present</a:t>
            </a:r>
            <a:endParaRPr sz="2400" dirty="0">
              <a:solidFill>
                <a:srgbClr val="151515"/>
              </a:solidFill>
              <a:latin typeface="Trebuchet MS"/>
              <a:ea typeface="Trebuchet MS"/>
              <a:cs typeface="Trebuchet MS"/>
              <a:sym typeface="Trebuchet MS"/>
            </a:endParaRPr>
          </a:p>
          <a:p>
            <a:pPr marL="0" lvl="0" indent="0" rtl="0">
              <a:lnSpc>
                <a:spcPct val="115000"/>
              </a:lnSpc>
              <a:spcBef>
                <a:spcPts val="0"/>
              </a:spcBef>
              <a:spcAft>
                <a:spcPts val="0"/>
              </a:spcAft>
              <a:buClr>
                <a:schemeClr val="dk1"/>
              </a:buClr>
              <a:buSzPts val="1100"/>
              <a:buFont typeface="Arial"/>
              <a:buNone/>
            </a:pPr>
            <a:r>
              <a:rPr lang="en" sz="2400" dirty="0" err="1">
                <a:solidFill>
                  <a:schemeClr val="dk1"/>
                </a:solidFill>
                <a:latin typeface="Courier New"/>
                <a:ea typeface="Courier New"/>
                <a:cs typeface="Courier New"/>
                <a:sym typeface="Courier New"/>
              </a:rPr>
              <a:t>o</a:t>
            </a:r>
            <a:r>
              <a:rPr lang="en" sz="2400" dirty="0" err="1">
                <a:solidFill>
                  <a:srgbClr val="151515"/>
                </a:solidFill>
                <a:latin typeface="Trebuchet MS"/>
                <a:ea typeface="Trebuchet MS"/>
                <a:cs typeface="Trebuchet MS"/>
                <a:sym typeface="Trebuchet MS"/>
              </a:rPr>
              <a:t>check</a:t>
            </a:r>
            <a:r>
              <a:rPr lang="en" sz="2400" dirty="0">
                <a:solidFill>
                  <a:srgbClr val="151515"/>
                </a:solidFill>
                <a:latin typeface="Trebuchet MS"/>
                <a:ea typeface="Trebuchet MS"/>
                <a:cs typeface="Trebuchet MS"/>
                <a:sym typeface="Trebuchet MS"/>
              </a:rPr>
              <a:t> things with: </a:t>
            </a:r>
            <a:r>
              <a:rPr lang="en" sz="2400" dirty="0">
                <a:solidFill>
                  <a:srgbClr val="151515"/>
                </a:solidFill>
              </a:rPr>
              <a:t>h5pcc -</a:t>
            </a:r>
            <a:r>
              <a:rPr lang="en" sz="2400" dirty="0" err="1">
                <a:solidFill>
                  <a:srgbClr val="151515"/>
                </a:solidFill>
              </a:rPr>
              <a:t>showconfig</a:t>
            </a:r>
            <a:endParaRPr sz="2400" dirty="0">
              <a:solidFill>
                <a:srgbClr val="151515"/>
              </a:solidFill>
            </a:endParaRPr>
          </a:p>
          <a:p>
            <a:pPr marL="0" lvl="0" indent="0" rtl="0">
              <a:lnSpc>
                <a:spcPct val="115000"/>
              </a:lnSpc>
              <a:spcBef>
                <a:spcPts val="0"/>
              </a:spcBef>
              <a:spcAft>
                <a:spcPts val="0"/>
              </a:spcAft>
              <a:buClr>
                <a:schemeClr val="dk1"/>
              </a:buClr>
              <a:buSzPts val="1100"/>
              <a:buFont typeface="Arial"/>
              <a:buNone/>
            </a:pPr>
            <a:r>
              <a:rPr lang="en" sz="2400" dirty="0">
                <a:solidFill>
                  <a:schemeClr val="dk1"/>
                </a:solidFill>
                <a:latin typeface="Courier New"/>
                <a:ea typeface="Courier New"/>
                <a:cs typeface="Courier New"/>
                <a:sym typeface="Courier New"/>
              </a:rPr>
              <a:t>o</a:t>
            </a:r>
            <a:r>
              <a:rPr lang="en" sz="2400" dirty="0">
                <a:solidFill>
                  <a:srgbClr val="151515"/>
                </a:solidFill>
                <a:latin typeface="Trebuchet MS"/>
                <a:ea typeface="Trebuchet MS"/>
                <a:cs typeface="Trebuchet MS"/>
                <a:sym typeface="Trebuchet MS"/>
              </a:rPr>
              <a:t>hdf5 and h5py from Anaconda are serial!</a:t>
            </a:r>
            <a:endParaRPr sz="2400" dirty="0">
              <a:solidFill>
                <a:srgbClr val="151515"/>
              </a:solidFill>
              <a:latin typeface="Trebuchet MS"/>
              <a:ea typeface="Trebuchet MS"/>
              <a:cs typeface="Trebuchet MS"/>
              <a:sym typeface="Trebuchet MS"/>
            </a:endParaRPr>
          </a:p>
          <a:p>
            <a:pPr marL="0" lvl="0" indent="0" rtl="0">
              <a:lnSpc>
                <a:spcPct val="115000"/>
              </a:lnSpc>
              <a:spcBef>
                <a:spcPts val="0"/>
              </a:spcBef>
              <a:spcAft>
                <a:spcPts val="0"/>
              </a:spcAft>
              <a:buClr>
                <a:schemeClr val="dk1"/>
              </a:buClr>
              <a:buSzPts val="1100"/>
              <a:buFont typeface="Arial"/>
              <a:buNone/>
            </a:pPr>
            <a:r>
              <a:rPr lang="en" sz="2400" dirty="0" err="1">
                <a:solidFill>
                  <a:schemeClr val="dk1"/>
                </a:solidFill>
                <a:latin typeface="Courier New"/>
                <a:ea typeface="Courier New"/>
                <a:cs typeface="Courier New"/>
                <a:sym typeface="Courier New"/>
              </a:rPr>
              <a:t>o</a:t>
            </a:r>
            <a:r>
              <a:rPr lang="en" sz="2400" dirty="0" err="1">
                <a:solidFill>
                  <a:srgbClr val="151515"/>
                </a:solidFill>
                <a:latin typeface="Trebuchet MS"/>
                <a:ea typeface="Trebuchet MS"/>
                <a:cs typeface="Trebuchet MS"/>
                <a:sym typeface="Trebuchet MS"/>
              </a:rPr>
              <a:t>anything</a:t>
            </a:r>
            <a:r>
              <a:rPr lang="en" sz="2400" dirty="0">
                <a:solidFill>
                  <a:srgbClr val="151515"/>
                </a:solidFill>
                <a:latin typeface="Trebuchet MS"/>
                <a:ea typeface="Trebuchet MS"/>
                <a:cs typeface="Trebuchet MS"/>
                <a:sym typeface="Trebuchet MS"/>
              </a:rPr>
              <a:t> which modifies the structure or metadata of a file must be done collectively</a:t>
            </a:r>
            <a:endParaRPr sz="2400" dirty="0">
              <a:solidFill>
                <a:srgbClr val="151515"/>
              </a:solidFill>
              <a:latin typeface="Trebuchet MS"/>
              <a:ea typeface="Trebuchet MS"/>
              <a:cs typeface="Trebuchet MS"/>
              <a:sym typeface="Trebuchet MS"/>
            </a:endParaRPr>
          </a:p>
          <a:p>
            <a:pPr marL="0" lvl="0" indent="0" rtl="0">
              <a:lnSpc>
                <a:spcPct val="115000"/>
              </a:lnSpc>
              <a:spcBef>
                <a:spcPts val="0"/>
              </a:spcBef>
              <a:spcAft>
                <a:spcPts val="0"/>
              </a:spcAft>
              <a:buClr>
                <a:schemeClr val="dk1"/>
              </a:buClr>
              <a:buSzPts val="1100"/>
              <a:buFont typeface="Arial"/>
              <a:buNone/>
            </a:pPr>
            <a:r>
              <a:rPr lang="en" sz="2400" dirty="0" err="1">
                <a:solidFill>
                  <a:schemeClr val="dk1"/>
                </a:solidFill>
                <a:latin typeface="Courier New"/>
                <a:ea typeface="Courier New"/>
                <a:cs typeface="Courier New"/>
                <a:sym typeface="Courier New"/>
              </a:rPr>
              <a:t>o</a:t>
            </a:r>
            <a:r>
              <a:rPr lang="en" sz="2400" dirty="0" err="1">
                <a:solidFill>
                  <a:srgbClr val="151515"/>
                </a:solidFill>
                <a:latin typeface="Trebuchet MS"/>
                <a:ea typeface="Trebuchet MS"/>
                <a:cs typeface="Trebuchet MS"/>
                <a:sym typeface="Trebuchet MS"/>
              </a:rPr>
              <a:t>Generally</a:t>
            </a:r>
            <a:r>
              <a:rPr lang="en" sz="2400" dirty="0">
                <a:solidFill>
                  <a:srgbClr val="151515"/>
                </a:solidFill>
                <a:latin typeface="Trebuchet MS"/>
                <a:ea typeface="Trebuchet MS"/>
                <a:cs typeface="Trebuchet MS"/>
                <a:sym typeface="Trebuchet MS"/>
              </a:rPr>
              <a:t> as simple as:</a:t>
            </a:r>
            <a:endParaRPr sz="2400" dirty="0">
              <a:solidFill>
                <a:srgbClr val="151515"/>
              </a:solidFill>
              <a:latin typeface="Trebuchet MS"/>
              <a:ea typeface="Trebuchet MS"/>
              <a:cs typeface="Trebuchet MS"/>
              <a:sym typeface="Trebuchet MS"/>
            </a:endParaRPr>
          </a:p>
          <a:p>
            <a:pPr marL="0" lvl="0" indent="0" rtl="0">
              <a:lnSpc>
                <a:spcPct val="115000"/>
              </a:lnSpc>
              <a:spcBef>
                <a:spcPts val="0"/>
              </a:spcBef>
              <a:spcAft>
                <a:spcPts val="0"/>
              </a:spcAft>
              <a:buClr>
                <a:schemeClr val="dk1"/>
              </a:buClr>
              <a:buSzPts val="1100"/>
              <a:buFont typeface="Arial"/>
              <a:buNone/>
            </a:pPr>
            <a:r>
              <a:rPr lang="en" sz="2000" dirty="0">
                <a:solidFill>
                  <a:srgbClr val="151515"/>
                </a:solidFill>
              </a:rPr>
              <a:t>f </a:t>
            </a:r>
            <a:r>
              <a:rPr lang="en" sz="2000" b="1" dirty="0">
                <a:solidFill>
                  <a:srgbClr val="151515"/>
                </a:solidFill>
              </a:rPr>
              <a:t>=</a:t>
            </a:r>
            <a:r>
              <a:rPr lang="en" sz="2000" dirty="0">
                <a:solidFill>
                  <a:srgbClr val="151515"/>
                </a:solidFill>
              </a:rPr>
              <a:t> h5py</a:t>
            </a:r>
            <a:r>
              <a:rPr lang="en" sz="2000" b="1" dirty="0">
                <a:solidFill>
                  <a:srgbClr val="151515"/>
                </a:solidFill>
              </a:rPr>
              <a:t>.</a:t>
            </a:r>
            <a:r>
              <a:rPr lang="en" sz="2000" dirty="0">
                <a:solidFill>
                  <a:srgbClr val="151515"/>
                </a:solidFill>
              </a:rPr>
              <a:t>File('parallel_test.hdf5', 'w',  </a:t>
            </a:r>
            <a:endParaRPr sz="2000" dirty="0">
              <a:solidFill>
                <a:srgbClr val="151515"/>
              </a:solidFill>
            </a:endParaRPr>
          </a:p>
          <a:p>
            <a:pPr marL="0" lvl="0" indent="0" rtl="0">
              <a:lnSpc>
                <a:spcPct val="115000"/>
              </a:lnSpc>
              <a:spcBef>
                <a:spcPts val="0"/>
              </a:spcBef>
              <a:spcAft>
                <a:spcPts val="0"/>
              </a:spcAft>
              <a:buClr>
                <a:schemeClr val="dk1"/>
              </a:buClr>
              <a:buSzPts val="1100"/>
              <a:buFont typeface="Arial"/>
              <a:buNone/>
            </a:pPr>
            <a:r>
              <a:rPr lang="en" sz="2000" dirty="0">
                <a:solidFill>
                  <a:srgbClr val="151515"/>
                </a:solidFill>
              </a:rPr>
              <a:t>           	driver</a:t>
            </a:r>
            <a:r>
              <a:rPr lang="en" sz="2000" b="1" dirty="0">
                <a:solidFill>
                  <a:srgbClr val="151515"/>
                </a:solidFill>
              </a:rPr>
              <a:t>=</a:t>
            </a:r>
            <a:r>
              <a:rPr lang="en" sz="2000" dirty="0">
                <a:solidFill>
                  <a:srgbClr val="151515"/>
                </a:solidFill>
              </a:rPr>
              <a:t>'</a:t>
            </a:r>
            <a:r>
              <a:rPr lang="en" sz="2000" dirty="0" err="1">
                <a:solidFill>
                  <a:srgbClr val="151515"/>
                </a:solidFill>
              </a:rPr>
              <a:t>mpio</a:t>
            </a:r>
            <a:r>
              <a:rPr lang="en" sz="2000" dirty="0">
                <a:solidFill>
                  <a:srgbClr val="151515"/>
                </a:solidFill>
              </a:rPr>
              <a:t>', </a:t>
            </a:r>
            <a:r>
              <a:rPr lang="en" sz="2000" dirty="0" err="1">
                <a:solidFill>
                  <a:srgbClr val="151515"/>
                </a:solidFill>
              </a:rPr>
              <a:t>comm</a:t>
            </a:r>
            <a:r>
              <a:rPr lang="en" sz="2000" b="1" dirty="0">
                <a:solidFill>
                  <a:srgbClr val="151515"/>
                </a:solidFill>
              </a:rPr>
              <a:t>=</a:t>
            </a:r>
            <a:r>
              <a:rPr lang="en" sz="2000" dirty="0">
                <a:solidFill>
                  <a:srgbClr val="151515"/>
                </a:solidFill>
              </a:rPr>
              <a:t>MPI</a:t>
            </a:r>
            <a:r>
              <a:rPr lang="en" sz="2000" b="1" dirty="0">
                <a:solidFill>
                  <a:srgbClr val="151515"/>
                </a:solidFill>
              </a:rPr>
              <a:t>.</a:t>
            </a:r>
            <a:r>
              <a:rPr lang="en" sz="2000" dirty="0">
                <a:solidFill>
                  <a:srgbClr val="151515"/>
                </a:solidFill>
              </a:rPr>
              <a:t>COMM_WORLD)</a:t>
            </a:r>
            <a:endParaRPr sz="2000" dirty="0">
              <a:solidFill>
                <a:srgbClr val="151515"/>
              </a:solidFill>
            </a:endParaRPr>
          </a:p>
          <a:p>
            <a:pPr marL="0" lvl="0" indent="0" rtl="0">
              <a:lnSpc>
                <a:spcPct val="115000"/>
              </a:lnSpc>
              <a:spcBef>
                <a:spcPts val="0"/>
              </a:spcBef>
              <a:spcAft>
                <a:spcPts val="0"/>
              </a:spcAft>
              <a:buNone/>
            </a:pPr>
            <a:endParaRPr dirty="0"/>
          </a:p>
        </p:txBody>
      </p:sp>
    </p:spTree>
    <p:extLst>
      <p:ext uri="{BB962C8B-B14F-4D97-AF65-F5344CB8AC3E}">
        <p14:creationId xmlns:p14="http://schemas.microsoft.com/office/powerpoint/2010/main" val="13454584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9" name="Shape 4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2400" dirty="0" err="1" smtClean="0">
                <a:solidFill>
                  <a:schemeClr val="dk1"/>
                </a:solidFill>
                <a:latin typeface="Courier New"/>
                <a:ea typeface="Courier New"/>
                <a:cs typeface="Courier New"/>
                <a:sym typeface="Courier New"/>
              </a:rPr>
              <a:t>o</a:t>
            </a:r>
            <a:r>
              <a:rPr lang="en" sz="2400" dirty="0" err="1" smtClean="0">
                <a:solidFill>
                  <a:srgbClr val="151515"/>
                </a:solidFill>
                <a:latin typeface="Trebuchet MS"/>
                <a:ea typeface="Trebuchet MS"/>
                <a:cs typeface="Trebuchet MS"/>
                <a:sym typeface="Trebuchet MS"/>
              </a:rPr>
              <a:t>All</a:t>
            </a:r>
            <a:r>
              <a:rPr lang="en" sz="2400" dirty="0" smtClean="0">
                <a:solidFill>
                  <a:srgbClr val="151515"/>
                </a:solidFill>
                <a:latin typeface="Trebuchet MS"/>
                <a:ea typeface="Trebuchet MS"/>
                <a:cs typeface="Trebuchet MS"/>
                <a:sym typeface="Trebuchet MS"/>
              </a:rPr>
              <a:t> 30-something MPI-2 methods are supported</a:t>
            </a:r>
            <a:endParaRPr sz="2400" dirty="0" smtClean="0">
              <a:solidFill>
                <a:srgbClr val="151515"/>
              </a:solidFill>
              <a:latin typeface="Trebuchet MS"/>
              <a:ea typeface="Trebuchet MS"/>
              <a:cs typeface="Trebuchet MS"/>
              <a:sym typeface="Trebuchet MS"/>
            </a:endParaRPr>
          </a:p>
          <a:p>
            <a:pPr marL="0" lvl="0" indent="0" rtl="0">
              <a:lnSpc>
                <a:spcPct val="115000"/>
              </a:lnSpc>
              <a:spcBef>
                <a:spcPts val="0"/>
              </a:spcBef>
              <a:spcAft>
                <a:spcPts val="0"/>
              </a:spcAft>
              <a:buClr>
                <a:schemeClr val="dk1"/>
              </a:buClr>
              <a:buSzPts val="1100"/>
              <a:buFont typeface="Arial"/>
              <a:buNone/>
            </a:pPr>
            <a:r>
              <a:rPr lang="en" sz="2400" dirty="0" err="1" smtClean="0">
                <a:solidFill>
                  <a:schemeClr val="dk1"/>
                </a:solidFill>
                <a:latin typeface="Courier New"/>
                <a:ea typeface="Courier New"/>
                <a:cs typeface="Courier New"/>
                <a:sym typeface="Courier New"/>
              </a:rPr>
              <a:t>o</a:t>
            </a:r>
            <a:r>
              <a:rPr lang="en" sz="2400" dirty="0" err="1" smtClean="0">
                <a:solidFill>
                  <a:srgbClr val="151515"/>
                </a:solidFill>
                <a:latin typeface="Trebuchet MS"/>
                <a:ea typeface="Trebuchet MS"/>
                <a:cs typeface="Trebuchet MS"/>
                <a:sym typeface="Trebuchet MS"/>
              </a:rPr>
              <a:t>conventional</a:t>
            </a:r>
            <a:r>
              <a:rPr lang="en" sz="2400" dirty="0" smtClean="0">
                <a:solidFill>
                  <a:srgbClr val="151515"/>
                </a:solidFill>
                <a:latin typeface="Trebuchet MS"/>
                <a:ea typeface="Trebuchet MS"/>
                <a:cs typeface="Trebuchet MS"/>
                <a:sym typeface="Trebuchet MS"/>
              </a:rPr>
              <a:t> </a:t>
            </a:r>
            <a:r>
              <a:rPr lang="en" sz="2400" dirty="0">
                <a:solidFill>
                  <a:srgbClr val="151515"/>
                </a:solidFill>
                <a:latin typeface="Trebuchet MS"/>
                <a:ea typeface="Trebuchet MS"/>
                <a:cs typeface="Trebuchet MS"/>
                <a:sym typeface="Trebuchet MS"/>
              </a:rPr>
              <a:t>Python I/O is not MPI safe!</a:t>
            </a:r>
            <a:endParaRPr sz="2400" dirty="0">
              <a:solidFill>
                <a:srgbClr val="151515"/>
              </a:solidFill>
              <a:latin typeface="Trebuchet MS"/>
              <a:ea typeface="Trebuchet MS"/>
              <a:cs typeface="Trebuchet MS"/>
              <a:sym typeface="Trebuchet MS"/>
            </a:endParaRPr>
          </a:p>
          <a:p>
            <a:pPr marL="0" lvl="0" indent="0" rtl="0">
              <a:lnSpc>
                <a:spcPct val="115000"/>
              </a:lnSpc>
              <a:spcBef>
                <a:spcPts val="0"/>
              </a:spcBef>
              <a:spcAft>
                <a:spcPts val="0"/>
              </a:spcAft>
              <a:buClr>
                <a:schemeClr val="dk1"/>
              </a:buClr>
              <a:buSzPts val="1100"/>
              <a:buFont typeface="Arial"/>
              <a:buNone/>
            </a:pPr>
            <a:r>
              <a:rPr lang="en" sz="2400" dirty="0">
                <a:solidFill>
                  <a:schemeClr val="dk1"/>
                </a:solidFill>
              </a:rPr>
              <a:t>•</a:t>
            </a:r>
            <a:r>
              <a:rPr lang="en" sz="2400" dirty="0">
                <a:solidFill>
                  <a:srgbClr val="151515"/>
                </a:solidFill>
                <a:latin typeface="Trebuchet MS"/>
                <a:ea typeface="Trebuchet MS"/>
                <a:cs typeface="Trebuchet MS"/>
                <a:sym typeface="Trebuchet MS"/>
              </a:rPr>
              <a:t>safe to read files, though there might be locking issues</a:t>
            </a:r>
            <a:endParaRPr sz="2400" dirty="0">
              <a:solidFill>
                <a:srgbClr val="151515"/>
              </a:solidFill>
              <a:latin typeface="Trebuchet MS"/>
              <a:ea typeface="Trebuchet MS"/>
              <a:cs typeface="Trebuchet MS"/>
              <a:sym typeface="Trebuchet MS"/>
            </a:endParaRPr>
          </a:p>
          <a:p>
            <a:pPr marL="0" lvl="0" indent="0" rtl="0">
              <a:lnSpc>
                <a:spcPct val="115000"/>
              </a:lnSpc>
              <a:spcBef>
                <a:spcPts val="0"/>
              </a:spcBef>
              <a:spcAft>
                <a:spcPts val="0"/>
              </a:spcAft>
              <a:buClr>
                <a:schemeClr val="dk1"/>
              </a:buClr>
              <a:buSzPts val="1100"/>
              <a:buFont typeface="Arial"/>
              <a:buNone/>
            </a:pPr>
            <a:r>
              <a:rPr lang="en" sz="2400" dirty="0">
                <a:solidFill>
                  <a:schemeClr val="dk1"/>
                </a:solidFill>
              </a:rPr>
              <a:t>•</a:t>
            </a:r>
            <a:r>
              <a:rPr lang="en" sz="2400" dirty="0">
                <a:solidFill>
                  <a:srgbClr val="151515"/>
                </a:solidFill>
                <a:latin typeface="Trebuchet MS"/>
                <a:ea typeface="Trebuchet MS"/>
                <a:cs typeface="Trebuchet MS"/>
                <a:sym typeface="Trebuchet MS"/>
              </a:rPr>
              <a:t>write a separate file per rank if you must use Python I/O</a:t>
            </a:r>
            <a:endParaRPr sz="2400" dirty="0">
              <a:solidFill>
                <a:srgbClr val="151515"/>
              </a:solidFill>
              <a:latin typeface="Trebuchet MS"/>
              <a:ea typeface="Trebuchet MS"/>
              <a:cs typeface="Trebuchet MS"/>
              <a:sym typeface="Trebuchet MS"/>
            </a:endParaRPr>
          </a:p>
          <a:p>
            <a:pPr marL="0" lvl="0" indent="0" rtl="0">
              <a:lnSpc>
                <a:spcPct val="115000"/>
              </a:lnSpc>
              <a:spcBef>
                <a:spcPts val="0"/>
              </a:spcBef>
              <a:spcAft>
                <a:spcPts val="0"/>
              </a:spcAft>
              <a:buClr>
                <a:schemeClr val="dk1"/>
              </a:buClr>
              <a:buSzPts val="1100"/>
              <a:buFont typeface="Arial"/>
              <a:buNone/>
            </a:pPr>
            <a:r>
              <a:rPr lang="en" sz="2400" dirty="0">
                <a:solidFill>
                  <a:schemeClr val="dk1"/>
                </a:solidFill>
                <a:latin typeface="Courier New"/>
                <a:ea typeface="Courier New"/>
                <a:cs typeface="Courier New"/>
                <a:sym typeface="Courier New"/>
              </a:rPr>
              <a:t>o</a:t>
            </a:r>
            <a:r>
              <a:rPr lang="en" sz="2400" dirty="0">
                <a:solidFill>
                  <a:srgbClr val="151515"/>
                </a:solidFill>
                <a:latin typeface="Trebuchet MS"/>
                <a:ea typeface="Trebuchet MS"/>
                <a:cs typeface="Trebuchet MS"/>
                <a:sym typeface="Trebuchet MS"/>
              </a:rPr>
              <a:t>h5py 2.2.0 and later support parallel I/O</a:t>
            </a:r>
            <a:endParaRPr sz="2400" dirty="0">
              <a:solidFill>
                <a:srgbClr val="151515"/>
              </a:solidFill>
              <a:latin typeface="Trebuchet MS"/>
              <a:ea typeface="Trebuchet MS"/>
              <a:cs typeface="Trebuchet MS"/>
              <a:sym typeface="Trebuchet MS"/>
            </a:endParaRPr>
          </a:p>
          <a:p>
            <a:pPr marL="0" lvl="0" indent="0" rtl="0">
              <a:lnSpc>
                <a:spcPct val="115000"/>
              </a:lnSpc>
              <a:spcBef>
                <a:spcPts val="0"/>
              </a:spcBef>
              <a:spcAft>
                <a:spcPts val="0"/>
              </a:spcAft>
              <a:buClr>
                <a:schemeClr val="dk1"/>
              </a:buClr>
              <a:buSzPts val="1100"/>
              <a:buFont typeface="Arial"/>
              <a:buNone/>
            </a:pPr>
            <a:r>
              <a:rPr lang="en" sz="2400" dirty="0">
                <a:solidFill>
                  <a:schemeClr val="dk1"/>
                </a:solidFill>
                <a:latin typeface="Courier New"/>
                <a:ea typeface="Courier New"/>
                <a:cs typeface="Courier New"/>
                <a:sym typeface="Courier New"/>
              </a:rPr>
              <a:t>o</a:t>
            </a:r>
            <a:r>
              <a:rPr lang="en" sz="2400" dirty="0">
                <a:solidFill>
                  <a:srgbClr val="151515"/>
                </a:solidFill>
                <a:latin typeface="Trebuchet MS"/>
                <a:ea typeface="Trebuchet MS"/>
                <a:cs typeface="Trebuchet MS"/>
                <a:sym typeface="Trebuchet MS"/>
              </a:rPr>
              <a:t>hdf5 must be built with parallel support</a:t>
            </a:r>
            <a:endParaRPr sz="2400" dirty="0">
              <a:solidFill>
                <a:srgbClr val="151515"/>
              </a:solidFill>
              <a:latin typeface="Trebuchet MS"/>
              <a:ea typeface="Trebuchet MS"/>
              <a:cs typeface="Trebuchet MS"/>
              <a:sym typeface="Trebuchet MS"/>
            </a:endParaRPr>
          </a:p>
          <a:p>
            <a:pPr marL="0" lvl="0" indent="0" rtl="0">
              <a:lnSpc>
                <a:spcPct val="115000"/>
              </a:lnSpc>
              <a:spcBef>
                <a:spcPts val="0"/>
              </a:spcBef>
              <a:spcAft>
                <a:spcPts val="0"/>
              </a:spcAft>
              <a:buClr>
                <a:schemeClr val="dk1"/>
              </a:buClr>
              <a:buSzPts val="1100"/>
              <a:buFont typeface="Arial"/>
              <a:buNone/>
            </a:pPr>
            <a:r>
              <a:rPr lang="en" sz="2400" dirty="0" err="1">
                <a:solidFill>
                  <a:schemeClr val="dk1"/>
                </a:solidFill>
                <a:latin typeface="Courier New"/>
                <a:ea typeface="Courier New"/>
                <a:cs typeface="Courier New"/>
                <a:sym typeface="Courier New"/>
              </a:rPr>
              <a:t>o</a:t>
            </a:r>
            <a:r>
              <a:rPr lang="en" sz="2400" dirty="0" err="1">
                <a:solidFill>
                  <a:srgbClr val="151515"/>
                </a:solidFill>
                <a:latin typeface="Trebuchet MS"/>
                <a:ea typeface="Trebuchet MS"/>
                <a:cs typeface="Trebuchet MS"/>
                <a:sym typeface="Trebuchet MS"/>
              </a:rPr>
              <a:t>make</a:t>
            </a:r>
            <a:r>
              <a:rPr lang="en" sz="2400" dirty="0">
                <a:solidFill>
                  <a:srgbClr val="151515"/>
                </a:solidFill>
                <a:latin typeface="Trebuchet MS"/>
                <a:ea typeface="Trebuchet MS"/>
                <a:cs typeface="Trebuchet MS"/>
                <a:sym typeface="Trebuchet MS"/>
              </a:rPr>
              <a:t> sure your hdf5 matches your MPI</a:t>
            </a:r>
            <a:endParaRPr sz="2400" dirty="0">
              <a:solidFill>
                <a:srgbClr val="151515"/>
              </a:solidFill>
              <a:latin typeface="Trebuchet MS"/>
              <a:ea typeface="Trebuchet MS"/>
              <a:cs typeface="Trebuchet MS"/>
              <a:sym typeface="Trebuchet MS"/>
            </a:endParaRPr>
          </a:p>
          <a:p>
            <a:pPr marL="0" lvl="0" indent="0" rtl="0">
              <a:lnSpc>
                <a:spcPct val="115000"/>
              </a:lnSpc>
              <a:spcBef>
                <a:spcPts val="0"/>
              </a:spcBef>
              <a:spcAft>
                <a:spcPts val="0"/>
              </a:spcAft>
              <a:buClr>
                <a:schemeClr val="dk1"/>
              </a:buClr>
              <a:buSzPts val="1100"/>
              <a:buFont typeface="Arial"/>
              <a:buNone/>
            </a:pPr>
            <a:r>
              <a:rPr lang="en" sz="2400" dirty="0">
                <a:solidFill>
                  <a:schemeClr val="dk1"/>
                </a:solidFill>
                <a:latin typeface="Courier New"/>
                <a:ea typeface="Courier New"/>
                <a:cs typeface="Courier New"/>
                <a:sym typeface="Courier New"/>
              </a:rPr>
              <a:t>o</a:t>
            </a:r>
            <a:r>
              <a:rPr lang="en" sz="2400" dirty="0">
                <a:solidFill>
                  <a:srgbClr val="151515"/>
                </a:solidFill>
                <a:latin typeface="Trebuchet MS"/>
                <a:ea typeface="Trebuchet MS"/>
                <a:cs typeface="Trebuchet MS"/>
                <a:sym typeface="Trebuchet MS"/>
              </a:rPr>
              <a:t>h5pcc must be present</a:t>
            </a:r>
            <a:endParaRPr sz="2400" dirty="0">
              <a:solidFill>
                <a:srgbClr val="151515"/>
              </a:solidFill>
              <a:latin typeface="Trebuchet MS"/>
              <a:ea typeface="Trebuchet MS"/>
              <a:cs typeface="Trebuchet MS"/>
              <a:sym typeface="Trebuchet MS"/>
            </a:endParaRPr>
          </a:p>
          <a:p>
            <a:pPr marL="0" lvl="0" indent="0" rtl="0">
              <a:lnSpc>
                <a:spcPct val="115000"/>
              </a:lnSpc>
              <a:spcBef>
                <a:spcPts val="0"/>
              </a:spcBef>
              <a:spcAft>
                <a:spcPts val="0"/>
              </a:spcAft>
              <a:buClr>
                <a:schemeClr val="dk1"/>
              </a:buClr>
              <a:buSzPts val="1100"/>
              <a:buFont typeface="Arial"/>
              <a:buNone/>
            </a:pPr>
            <a:r>
              <a:rPr lang="en" sz="2400" dirty="0" err="1">
                <a:solidFill>
                  <a:schemeClr val="dk1"/>
                </a:solidFill>
                <a:latin typeface="Courier New"/>
                <a:ea typeface="Courier New"/>
                <a:cs typeface="Courier New"/>
                <a:sym typeface="Courier New"/>
              </a:rPr>
              <a:t>o</a:t>
            </a:r>
            <a:r>
              <a:rPr lang="en" sz="2400" dirty="0" err="1">
                <a:solidFill>
                  <a:srgbClr val="151515"/>
                </a:solidFill>
                <a:latin typeface="Trebuchet MS"/>
                <a:ea typeface="Trebuchet MS"/>
                <a:cs typeface="Trebuchet MS"/>
                <a:sym typeface="Trebuchet MS"/>
              </a:rPr>
              <a:t>check</a:t>
            </a:r>
            <a:r>
              <a:rPr lang="en" sz="2400" dirty="0">
                <a:solidFill>
                  <a:srgbClr val="151515"/>
                </a:solidFill>
                <a:latin typeface="Trebuchet MS"/>
                <a:ea typeface="Trebuchet MS"/>
                <a:cs typeface="Trebuchet MS"/>
                <a:sym typeface="Trebuchet MS"/>
              </a:rPr>
              <a:t> things with: </a:t>
            </a:r>
            <a:r>
              <a:rPr lang="en" sz="2400" dirty="0">
                <a:solidFill>
                  <a:srgbClr val="151515"/>
                </a:solidFill>
              </a:rPr>
              <a:t>h5pcc -</a:t>
            </a:r>
            <a:r>
              <a:rPr lang="en" sz="2400" dirty="0" err="1">
                <a:solidFill>
                  <a:srgbClr val="151515"/>
                </a:solidFill>
              </a:rPr>
              <a:t>showconfig</a:t>
            </a:r>
            <a:endParaRPr sz="2400" dirty="0">
              <a:solidFill>
                <a:srgbClr val="151515"/>
              </a:solidFill>
            </a:endParaRPr>
          </a:p>
          <a:p>
            <a:pPr marL="0" lvl="0" indent="0" rtl="0">
              <a:lnSpc>
                <a:spcPct val="115000"/>
              </a:lnSpc>
              <a:spcBef>
                <a:spcPts val="0"/>
              </a:spcBef>
              <a:spcAft>
                <a:spcPts val="0"/>
              </a:spcAft>
              <a:buClr>
                <a:schemeClr val="dk1"/>
              </a:buClr>
              <a:buSzPts val="1100"/>
              <a:buFont typeface="Arial"/>
              <a:buNone/>
            </a:pPr>
            <a:r>
              <a:rPr lang="en" sz="2400" dirty="0">
                <a:solidFill>
                  <a:schemeClr val="dk1"/>
                </a:solidFill>
                <a:latin typeface="Courier New"/>
                <a:ea typeface="Courier New"/>
                <a:cs typeface="Courier New"/>
                <a:sym typeface="Courier New"/>
              </a:rPr>
              <a:t>o</a:t>
            </a:r>
            <a:r>
              <a:rPr lang="en" sz="2400" dirty="0">
                <a:solidFill>
                  <a:srgbClr val="151515"/>
                </a:solidFill>
                <a:latin typeface="Trebuchet MS"/>
                <a:ea typeface="Trebuchet MS"/>
                <a:cs typeface="Trebuchet MS"/>
                <a:sym typeface="Trebuchet MS"/>
              </a:rPr>
              <a:t>hdf5 and h5py from Anaconda are serial!</a:t>
            </a:r>
            <a:endParaRPr sz="2400" dirty="0">
              <a:solidFill>
                <a:srgbClr val="151515"/>
              </a:solidFill>
              <a:latin typeface="Trebuchet MS"/>
              <a:ea typeface="Trebuchet MS"/>
              <a:cs typeface="Trebuchet MS"/>
              <a:sym typeface="Trebuchet MS"/>
            </a:endParaRPr>
          </a:p>
          <a:p>
            <a:pPr marL="0" lvl="0" indent="0" rtl="0">
              <a:lnSpc>
                <a:spcPct val="115000"/>
              </a:lnSpc>
              <a:spcBef>
                <a:spcPts val="0"/>
              </a:spcBef>
              <a:spcAft>
                <a:spcPts val="0"/>
              </a:spcAft>
              <a:buClr>
                <a:schemeClr val="dk1"/>
              </a:buClr>
              <a:buSzPts val="1100"/>
              <a:buFont typeface="Arial"/>
              <a:buNone/>
            </a:pPr>
            <a:r>
              <a:rPr lang="en" sz="2400" dirty="0" err="1">
                <a:solidFill>
                  <a:schemeClr val="dk1"/>
                </a:solidFill>
                <a:latin typeface="Courier New"/>
                <a:ea typeface="Courier New"/>
                <a:cs typeface="Courier New"/>
                <a:sym typeface="Courier New"/>
              </a:rPr>
              <a:t>o</a:t>
            </a:r>
            <a:r>
              <a:rPr lang="en" sz="2400" dirty="0" err="1">
                <a:solidFill>
                  <a:srgbClr val="151515"/>
                </a:solidFill>
                <a:latin typeface="Trebuchet MS"/>
                <a:ea typeface="Trebuchet MS"/>
                <a:cs typeface="Trebuchet MS"/>
                <a:sym typeface="Trebuchet MS"/>
              </a:rPr>
              <a:t>anything</a:t>
            </a:r>
            <a:r>
              <a:rPr lang="en" sz="2400" dirty="0">
                <a:solidFill>
                  <a:srgbClr val="151515"/>
                </a:solidFill>
                <a:latin typeface="Trebuchet MS"/>
                <a:ea typeface="Trebuchet MS"/>
                <a:cs typeface="Trebuchet MS"/>
                <a:sym typeface="Trebuchet MS"/>
              </a:rPr>
              <a:t> which modifies the structure or metadata of a file must be done collectively</a:t>
            </a:r>
            <a:endParaRPr sz="2400" dirty="0">
              <a:solidFill>
                <a:srgbClr val="151515"/>
              </a:solidFill>
              <a:latin typeface="Trebuchet MS"/>
              <a:ea typeface="Trebuchet MS"/>
              <a:cs typeface="Trebuchet MS"/>
              <a:sym typeface="Trebuchet MS"/>
            </a:endParaRPr>
          </a:p>
          <a:p>
            <a:pPr marL="0" lvl="0" indent="0" rtl="0">
              <a:lnSpc>
                <a:spcPct val="115000"/>
              </a:lnSpc>
              <a:spcBef>
                <a:spcPts val="0"/>
              </a:spcBef>
              <a:spcAft>
                <a:spcPts val="0"/>
              </a:spcAft>
              <a:buClr>
                <a:schemeClr val="dk1"/>
              </a:buClr>
              <a:buSzPts val="1100"/>
              <a:buFont typeface="Arial"/>
              <a:buNone/>
            </a:pPr>
            <a:r>
              <a:rPr lang="en" sz="2400" dirty="0" err="1">
                <a:solidFill>
                  <a:schemeClr val="dk1"/>
                </a:solidFill>
                <a:latin typeface="Courier New"/>
                <a:ea typeface="Courier New"/>
                <a:cs typeface="Courier New"/>
                <a:sym typeface="Courier New"/>
              </a:rPr>
              <a:t>o</a:t>
            </a:r>
            <a:r>
              <a:rPr lang="en" sz="2400" dirty="0" err="1">
                <a:solidFill>
                  <a:srgbClr val="151515"/>
                </a:solidFill>
                <a:latin typeface="Trebuchet MS"/>
                <a:ea typeface="Trebuchet MS"/>
                <a:cs typeface="Trebuchet MS"/>
                <a:sym typeface="Trebuchet MS"/>
              </a:rPr>
              <a:t>Generally</a:t>
            </a:r>
            <a:r>
              <a:rPr lang="en" sz="2400" dirty="0">
                <a:solidFill>
                  <a:srgbClr val="151515"/>
                </a:solidFill>
                <a:latin typeface="Trebuchet MS"/>
                <a:ea typeface="Trebuchet MS"/>
                <a:cs typeface="Trebuchet MS"/>
                <a:sym typeface="Trebuchet MS"/>
              </a:rPr>
              <a:t> as simple as:</a:t>
            </a:r>
            <a:endParaRPr sz="2400" dirty="0">
              <a:solidFill>
                <a:srgbClr val="151515"/>
              </a:solidFill>
              <a:latin typeface="Trebuchet MS"/>
              <a:ea typeface="Trebuchet MS"/>
              <a:cs typeface="Trebuchet MS"/>
              <a:sym typeface="Trebuchet MS"/>
            </a:endParaRPr>
          </a:p>
          <a:p>
            <a:pPr marL="0" lvl="0" indent="0" rtl="0">
              <a:lnSpc>
                <a:spcPct val="115000"/>
              </a:lnSpc>
              <a:spcBef>
                <a:spcPts val="0"/>
              </a:spcBef>
              <a:spcAft>
                <a:spcPts val="0"/>
              </a:spcAft>
              <a:buClr>
                <a:schemeClr val="dk1"/>
              </a:buClr>
              <a:buSzPts val="1100"/>
              <a:buFont typeface="Arial"/>
              <a:buNone/>
            </a:pPr>
            <a:r>
              <a:rPr lang="en" sz="2000" dirty="0">
                <a:solidFill>
                  <a:srgbClr val="151515"/>
                </a:solidFill>
              </a:rPr>
              <a:t>f </a:t>
            </a:r>
            <a:r>
              <a:rPr lang="en" sz="2000" b="1" dirty="0">
                <a:solidFill>
                  <a:srgbClr val="151515"/>
                </a:solidFill>
              </a:rPr>
              <a:t>=</a:t>
            </a:r>
            <a:r>
              <a:rPr lang="en" sz="2000" dirty="0">
                <a:solidFill>
                  <a:srgbClr val="151515"/>
                </a:solidFill>
              </a:rPr>
              <a:t> h5py</a:t>
            </a:r>
            <a:r>
              <a:rPr lang="en" sz="2000" b="1" dirty="0">
                <a:solidFill>
                  <a:srgbClr val="151515"/>
                </a:solidFill>
              </a:rPr>
              <a:t>.</a:t>
            </a:r>
            <a:r>
              <a:rPr lang="en" sz="2000" dirty="0">
                <a:solidFill>
                  <a:srgbClr val="151515"/>
                </a:solidFill>
              </a:rPr>
              <a:t>File('parallel_test.hdf5', 'w',  </a:t>
            </a:r>
            <a:endParaRPr sz="2000" dirty="0">
              <a:solidFill>
                <a:srgbClr val="151515"/>
              </a:solidFill>
            </a:endParaRPr>
          </a:p>
          <a:p>
            <a:pPr marL="0" lvl="0" indent="0" rtl="0">
              <a:lnSpc>
                <a:spcPct val="115000"/>
              </a:lnSpc>
              <a:spcBef>
                <a:spcPts val="0"/>
              </a:spcBef>
              <a:spcAft>
                <a:spcPts val="0"/>
              </a:spcAft>
              <a:buClr>
                <a:schemeClr val="dk1"/>
              </a:buClr>
              <a:buSzPts val="1100"/>
              <a:buFont typeface="Arial"/>
              <a:buNone/>
            </a:pPr>
            <a:r>
              <a:rPr lang="en" sz="2000" dirty="0">
                <a:solidFill>
                  <a:srgbClr val="151515"/>
                </a:solidFill>
              </a:rPr>
              <a:t>           	driver</a:t>
            </a:r>
            <a:r>
              <a:rPr lang="en" sz="2000" b="1" dirty="0">
                <a:solidFill>
                  <a:srgbClr val="151515"/>
                </a:solidFill>
              </a:rPr>
              <a:t>=</a:t>
            </a:r>
            <a:r>
              <a:rPr lang="en" sz="2000" dirty="0">
                <a:solidFill>
                  <a:srgbClr val="151515"/>
                </a:solidFill>
              </a:rPr>
              <a:t>'</a:t>
            </a:r>
            <a:r>
              <a:rPr lang="en" sz="2000" dirty="0" err="1">
                <a:solidFill>
                  <a:srgbClr val="151515"/>
                </a:solidFill>
              </a:rPr>
              <a:t>mpio</a:t>
            </a:r>
            <a:r>
              <a:rPr lang="en" sz="2000" dirty="0">
                <a:solidFill>
                  <a:srgbClr val="151515"/>
                </a:solidFill>
              </a:rPr>
              <a:t>', </a:t>
            </a:r>
            <a:r>
              <a:rPr lang="en" sz="2000" dirty="0" err="1">
                <a:solidFill>
                  <a:srgbClr val="151515"/>
                </a:solidFill>
              </a:rPr>
              <a:t>comm</a:t>
            </a:r>
            <a:r>
              <a:rPr lang="en" sz="2000" b="1" dirty="0">
                <a:solidFill>
                  <a:srgbClr val="151515"/>
                </a:solidFill>
              </a:rPr>
              <a:t>=</a:t>
            </a:r>
            <a:r>
              <a:rPr lang="en" sz="2000" dirty="0">
                <a:solidFill>
                  <a:srgbClr val="151515"/>
                </a:solidFill>
              </a:rPr>
              <a:t>MPI</a:t>
            </a:r>
            <a:r>
              <a:rPr lang="en" sz="2000" b="1" dirty="0">
                <a:solidFill>
                  <a:srgbClr val="151515"/>
                </a:solidFill>
              </a:rPr>
              <a:t>.</a:t>
            </a:r>
            <a:r>
              <a:rPr lang="en" sz="2000" dirty="0">
                <a:solidFill>
                  <a:srgbClr val="151515"/>
                </a:solidFill>
              </a:rPr>
              <a:t>COMM_WORLD)</a:t>
            </a:r>
            <a:endParaRPr sz="2000" dirty="0">
              <a:solidFill>
                <a:srgbClr val="151515"/>
              </a:solidFill>
            </a:endParaRPr>
          </a:p>
          <a:p>
            <a:pPr marL="0" lvl="0" indent="0" rtl="0">
              <a:lnSpc>
                <a:spcPct val="115000"/>
              </a:lnSpc>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7" name="Shape 4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7" name="Shape 3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490581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7" name="Shape 4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 name="Shape 4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62000"/>
            <a:ext cx="6772275" cy="3810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58676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5" Type="http://schemas.openxmlformats.org/officeDocument/2006/relationships/image" Target="../media/image5.png"/><Relationship Id="rId6" Type="http://schemas.microsoft.com/office/2007/relationships/hdphoto" Target="../media/hdphoto2.wdp"/><Relationship Id="rId7"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smtClean="0"/>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smtClean="0"/>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smtClean="0"/>
              <a:t>Click to edit Master text styles</a:t>
            </a:r>
          </a:p>
          <a:p>
            <a:pPr lvl="1"/>
            <a:r>
              <a:rPr lang="en-US" smtClean="0"/>
              <a:t>Second level</a:t>
            </a:r>
          </a:p>
          <a:p>
            <a:pPr lvl="2"/>
            <a:r>
              <a:rPr lang="en-US" smtClean="0"/>
              <a:t>Third level</a:t>
            </a:r>
          </a:p>
        </p:txBody>
      </p:sp>
      <p:sp>
        <p:nvSpPr>
          <p:cNvPr id="16" name="Text Placeholder 15">
            <a:extLst>
              <a:ext uri="{FF2B5EF4-FFF2-40B4-BE49-F238E27FC236}">
                <a16:creationId xmlns=""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492" y="593367"/>
            <a:ext cx="11357841"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492" y="1536633"/>
            <a:ext cx="11357841"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11293669" y="6217622"/>
            <a:ext cx="731409"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a:spcAft>
                <a:spcPts val="0"/>
              </a:spcAft>
            </a:pPr>
            <a:fld id="{00000000-1234-1234-1234-123412341234}" type="slidenum">
              <a:rPr lang="uk-UA" smtClean="0"/>
              <a:pPr>
                <a:spcAft>
                  <a:spcPts val="0"/>
                </a:spcAft>
              </a:pPr>
              <a:t>‹#›</a:t>
            </a:fld>
            <a:endParaRPr lang="uk-UA"/>
          </a:p>
        </p:txBody>
      </p:sp>
    </p:spTree>
    <p:extLst>
      <p:ext uri="{BB962C8B-B14F-4D97-AF65-F5344CB8AC3E}">
        <p14:creationId xmlns:p14="http://schemas.microsoft.com/office/powerpoint/2010/main" val="1338180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smtClean="0"/>
              <a:t>BASIC CONTENT SLIDE</a:t>
            </a:r>
            <a:br>
              <a:rPr lang="en-US" dirty="0" smtClean="0"/>
            </a:br>
            <a:r>
              <a:rPr lang="en-US" dirty="0" smtClean="0"/>
              <a:t>one or two lines for headline</a:t>
            </a:r>
            <a:endParaRPr lang="en-US" dirty="0"/>
          </a:p>
        </p:txBody>
      </p:sp>
      <p:sp>
        <p:nvSpPr>
          <p:cNvPr id="3" name="Content Placeholder 2"/>
          <p:cNvSpPr>
            <a:spLocks noGrp="1"/>
          </p:cNvSpPr>
          <p:nvPr>
            <p:ph idx="1" hasCustomPrompt="1"/>
          </p:nvPr>
        </p:nvSpPr>
        <p:spPr>
          <a:xfrm>
            <a:off x="609443" y="1877795"/>
            <a:ext cx="11160961" cy="4422776"/>
          </a:xfrm>
        </p:spPr>
        <p:txBody>
          <a:bodyPr/>
          <a:lstStyle>
            <a:lvl1pPr>
              <a:defRPr baseline="0"/>
            </a:lvl1pPr>
          </a:lstStyle>
          <a:p>
            <a:pPr lvl="0"/>
            <a:r>
              <a:rPr lang="en-US" dirty="0" smtClean="0"/>
              <a:t>Click to add 1st-level bullet. Click an icon below to add table, graph or other imagery.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2" hasCustomPrompt="1"/>
          </p:nvPr>
        </p:nvSpPr>
        <p:spPr>
          <a:xfrm>
            <a:off x="609443" y="1346550"/>
            <a:ext cx="11160961" cy="499715"/>
          </a:xfrm>
        </p:spPr>
        <p:txBody>
          <a:bodyPr bIns="0">
            <a:noAutofit/>
          </a:bodyPr>
          <a:lstStyle>
            <a:lvl1pPr marL="0" indent="0">
              <a:lnSpc>
                <a:spcPct val="90000"/>
              </a:lnSpc>
              <a:spcBef>
                <a:spcPts val="0"/>
              </a:spcBef>
              <a:buNone/>
              <a:defRPr sz="2666" b="1" baseline="0">
                <a:solidFill>
                  <a:schemeClr val="accent2"/>
                </a:solidFill>
              </a:defRPr>
            </a:lvl1pPr>
          </a:lstStyle>
          <a:p>
            <a:r>
              <a:rPr lang="en-US" dirty="0" smtClean="0"/>
              <a:t>Slide subtitle optional -  delete as needed</a:t>
            </a:r>
            <a:endParaRPr lang="en-US" dirty="0"/>
          </a:p>
        </p:txBody>
      </p:sp>
      <p:sp>
        <p:nvSpPr>
          <p:cNvPr id="8" name="Slide Number Placeholder 7"/>
          <p:cNvSpPr>
            <a:spLocks noGrp="1"/>
          </p:cNvSpPr>
          <p:nvPr>
            <p:ph type="sldNum" sz="quarter" idx="13"/>
          </p:nvPr>
        </p:nvSpPr>
        <p:spPr>
          <a:xfrm>
            <a:off x="5789692" y="6473709"/>
            <a:ext cx="609441" cy="182880"/>
          </a:xfrm>
          <a:prstGeom prst="rect">
            <a:avLst/>
          </a:prstGeom>
        </p:spPr>
        <p:txBody>
          <a:bodyPr/>
          <a:lstStyle/>
          <a:p>
            <a:fld id="{467541F7-D489-E047-9D98-2C3F5D5AAD8B}" type="slidenum">
              <a:rPr lang="en-US" smtClean="0"/>
              <a:t>‹#›</a:t>
            </a:fld>
            <a:endParaRPr lang="en-US"/>
          </a:p>
        </p:txBody>
      </p:sp>
    </p:spTree>
    <p:extLst>
      <p:ext uri="{BB962C8B-B14F-4D97-AF65-F5344CB8AC3E}">
        <p14:creationId xmlns:p14="http://schemas.microsoft.com/office/powerpoint/2010/main" val="298243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1"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 xmlns:a16="http://schemas.microsoft.com/office/drawing/2014/main" id="{ED1C1369-A08C-454A-B0B5-0955BB31B118}"/>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2" r:id="rId7"/>
    <p:sldLayoutId id="2147483953"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1.png"/><Relationship Id="rId6"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hyperlink" Target="about:blank" TargetMode="External"/><Relationship Id="rId7" Type="http://schemas.openxmlformats.org/officeDocument/2006/relationships/hyperlink" Target="http://sc16.supercomputing.org/2016/09/21/sc16-announces-best-paper-nominees" TargetMode="External"/><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hyperlink" Target="https://docs.scipy.org/doc/numpy/reference/arrays.html" TargetMode="External"/><Relationship Id="rId4" Type="http://schemas.openxmlformats.org/officeDocument/2006/relationships/hyperlink" Target="https://docs.scipy.org/doc/numpy/user/basics.broadcasting.html" TargetMode="External"/><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hyperlink" Target="http://modules.sourceforge.net" TargetMode="External"/><Relationship Id="rId4" Type="http://schemas.openxmlformats.org/officeDocument/2006/relationships/image" Target="../media/image25.jpg"/><Relationship Id="rId5" Type="http://schemas.openxmlformats.org/officeDocument/2006/relationships/image" Target="../media/image26.jp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hyperlink" Target="https://spack.readthedocs.io/en/latest/" TargetMode="External"/><Relationship Id="rId4" Type="http://schemas.openxmlformats.org/officeDocument/2006/relationships/hyperlink" Target="https://docs.continuum.io/anaconda/" TargetMode="External"/><Relationship Id="rId5" Type="http://schemas.openxmlformats.org/officeDocument/2006/relationships/hyperlink" Target="https://software.intel.com/en-us/distribution-for-python" TargetMode="External"/><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hyperlink" Target="https://conda.io/docs/index.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0.jpg"/><Relationship Id="rId5" Type="http://schemas.openxmlformats.org/officeDocument/2006/relationships/hyperlink" Target="http://www.nersc.gov/users/data-analytics/data-analytics/python/" TargetMode="External"/><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hyperlink" Target="http://docs.cray.com/books/S-2544-704/S-2544-704.pdf" TargetMode="External"/><Relationship Id="rId4" Type="http://schemas.openxmlformats.org/officeDocument/2006/relationships/comments" Target="../comments/comment1.xml"/><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hyperlink" Target="https://www.olcf.ornl.gov/training-event/2016-olcf-user-conference-call-olcf-python-best-practices" TargetMode="External"/><Relationship Id="rId5" Type="http://schemas.openxmlformats.org/officeDocument/2006/relationships/comments" Target="../comments/comment2.xml"/><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mailto:trainN@cori.nersc.gov"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3.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34.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hyperlink" Target="http://arxiv.org/pdf/1306.6047v2.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bit.ly/2018ecppythontutorialshareddoc"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hyperlink" Target="http://blip.tv/file/2232410"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hyperlink" Target="http://dan.iel.fm/posts/python-c-extension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comments" Target="../comments/comment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comments" Target="../comments/comment4.xml"/><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hyperlink" Target="http://mpi4py.scipy.or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8.xml"/><Relationship Id="rId2" Type="http://schemas.openxmlformats.org/officeDocument/2006/relationships/image" Target="../media/image6.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hyperlink" Target="https://github.com/rainwoodman/python-mpi-bcast/wiki/NERSC" TargetMode="External"/><Relationship Id="rId6" Type="http://schemas.openxmlformats.org/officeDocument/2006/relationships/hyperlink" Target="https://computation.llnl.gov/projects/spindle" TargetMode="External"/><Relationship Id="rId7"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hyperlink" Target="https://docs.python.org/2/library/debug.html" TargetMode="External"/><Relationship Id="rId5" Type="http://schemas.openxmlformats.org/officeDocument/2006/relationships/hyperlink" Target="https://docs.python.org/2/library/profile.html#module-cProfile" TargetMode="External"/><Relationship Id="rId6" Type="http://schemas.openxmlformats.org/officeDocument/2006/relationships/hyperlink" Target="https://docs.python.org/2/library/profile.html#the-stats-class" TargetMode="External"/><Relationship Id="rId7" Type="http://schemas.openxmlformats.org/officeDocument/2006/relationships/hyperlink" Target="https://jiffyclub.github.io/snakeviz/" TargetMode="External"/><Relationship Id="rId8" Type="http://schemas.openxmlformats.org/officeDocument/2006/relationships/image" Target="../media/image47.png"/><Relationship Id="rId9"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hyperlink" Target="https://software.intel.com/en-us/node/628111" TargetMode="External"/><Relationship Id="rId5" Type="http://schemas.openxmlformats.org/officeDocument/2006/relationships/hyperlink" Target="https://software.intel.com/en-us/videos/performance-analysis-of-python-applications-with-intel-vtune-amplifier" TargetMode="External"/><Relationship Id="rId6" Type="http://schemas.openxmlformats.org/officeDocument/2006/relationships/hyperlink" Target="http://www.nersc.gov/assets/Uploads/04-vtune.pdf" TargetMode="External"/><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9.xml.rels><?xml version="1.0" encoding="UTF-8" standalone="yes"?>
<Relationships xmlns="http://schemas.openxmlformats.org/package/2006/relationships"><Relationship Id="rId3" Type="http://schemas.openxmlformats.org/officeDocument/2006/relationships/hyperlink" Target="https://www.python.org/about/gettingstarted/" TargetMode="External"/><Relationship Id="rId4" Type="http://schemas.openxmlformats.org/officeDocument/2006/relationships/hyperlink" Target="https://wiki.python.org/moin/BeginnersGuide" TargetMode="External"/><Relationship Id="rId5" Type="http://schemas.openxmlformats.org/officeDocument/2006/relationships/hyperlink" Target="https://www.codecademy.com/learn/python" TargetMode="External"/><Relationship Id="rId6" Type="http://schemas.openxmlformats.org/officeDocument/2006/relationships/hyperlink" Target="https://www.coursera.org/specializations/python" TargetMode="External"/><Relationship Id="rId7" Type="http://schemas.openxmlformats.org/officeDocument/2006/relationships/hyperlink" Target="https://software-carpentry.org/lessons/" TargetMode="External"/><Relationship Id="rId8" Type="http://schemas.openxmlformats.org/officeDocument/2006/relationships/hyperlink" Target="https://pymotw.com/" TargetMode="External"/><Relationship Id="rId9" Type="http://schemas.openxmlformats.org/officeDocument/2006/relationships/image" Target="../media/image52.png"/><Relationship Id="rId10" Type="http://schemas.openxmlformats.org/officeDocument/2006/relationships/hyperlink" Target="https://xkcd.com/353/" TargetMode="External"/><Relationship Id="rId11" Type="http://schemas.openxmlformats.org/officeDocument/2006/relationships/comments" Target="../comments/comment5.xml"/><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mailto:rcthomas@lbl.gov" TargetMode="External"/><Relationship Id="rId4" Type="http://schemas.openxmlformats.org/officeDocument/2006/relationships/hyperlink" Target="mailto:wscullin@alcf.anl.gov" TargetMode="External"/><Relationship Id="rId5" Type="http://schemas.openxmlformats.org/officeDocument/2006/relationships/hyperlink" Target="mailto:belhornmp@ornl.gov" TargetMode="External"/><Relationship Id="rId6" Type="http://schemas.openxmlformats.org/officeDocument/2006/relationships/hyperlink" Target="http://www.nersc.gov/users/data-analytics/data-analytics/python/" TargetMode="External"/><Relationship Id="rId7" Type="http://schemas.openxmlformats.org/officeDocument/2006/relationships/hyperlink" Target="https://www.olcf.ornl.gov/training-event/2016-olcf-user-conference-call-olcf-python-best-practices/" TargetMode="External"/><Relationship Id="rId8" Type="http://schemas.openxmlformats.org/officeDocument/2006/relationships/hyperlink" Target="http://www.alcf.anl.gov/files/scullin-python.pdf" TargetMode="External"/><Relationship Id="rId9" Type="http://schemas.openxmlformats.org/officeDocument/2006/relationships/hyperlink" Target="http://www.nersc.gov/assets/Uploads/Intel-tomopy-Mar2017.pdf" TargetMode="External"/><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s://pypi.python.org/pypi" TargetMode="External"/><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jpg"/><Relationship Id="rId6" Type="http://schemas.openxmlformats.org/officeDocument/2006/relationships/image" Target="../media/image13.png"/><Relationship Id="rId7" Type="http://schemas.openxmlformats.org/officeDocument/2006/relationships/image" Target="../media/image14.jp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mtClean="0"/>
              <a:t>Python for High Performance Computing</a:t>
            </a:r>
            <a:endParaRPr lang="en-US" dirty="0"/>
          </a:p>
        </p:txBody>
      </p:sp>
      <p:sp>
        <p:nvSpPr>
          <p:cNvPr id="2" name="Subtitle 1">
            <a:extLst>
              <a:ext uri="{FF2B5EF4-FFF2-40B4-BE49-F238E27FC236}">
                <a16:creationId xmlns="" xmlns:a16="http://schemas.microsoft.com/office/drawing/2014/main" id="{3CC0C520-4F64-4602-B6D4-1175D64E9894}"/>
              </a:ext>
            </a:extLst>
          </p:cNvPr>
          <p:cNvSpPr>
            <a:spLocks noGrp="1"/>
          </p:cNvSpPr>
          <p:nvPr>
            <p:ph type="subTitle" idx="1"/>
          </p:nvPr>
        </p:nvSpPr>
        <p:spPr/>
        <p:txBody>
          <a:bodyPr/>
          <a:lstStyle/>
          <a:p>
            <a:r>
              <a:rPr lang="en-US" dirty="0" err="1" smtClean="0"/>
              <a:t>Exascale</a:t>
            </a:r>
            <a:r>
              <a:rPr lang="en-US" dirty="0" smtClean="0"/>
              <a:t> Computing Project 2nd Annual Meeting</a:t>
            </a:r>
          </a:p>
          <a:p>
            <a:r>
              <a:rPr lang="en-US" dirty="0" smtClean="0"/>
              <a:t>William Scullin (ALCF), Matt </a:t>
            </a:r>
            <a:r>
              <a:rPr lang="en-US" dirty="0" err="1" smtClean="0"/>
              <a:t>Belhorn</a:t>
            </a:r>
            <a:r>
              <a:rPr lang="en-US" dirty="0" smtClean="0"/>
              <a:t> (OLCF), </a:t>
            </a:r>
            <a:br>
              <a:rPr lang="en-US" dirty="0" smtClean="0"/>
            </a:br>
            <a:r>
              <a:rPr lang="en-US" dirty="0" smtClean="0"/>
              <a:t>and Rollin Thomas (NERSC)</a:t>
            </a:r>
            <a:br>
              <a:rPr lang="en-US" dirty="0" smtClean="0"/>
            </a:br>
            <a:r>
              <a:rPr lang="en-US" dirty="0" smtClean="0"/>
              <a:t/>
            </a:r>
            <a:br>
              <a:rPr lang="en-US" dirty="0" smtClean="0"/>
            </a:br>
            <a:r>
              <a:rPr lang="en-US" dirty="0" smtClean="0"/>
              <a:t>Knoxville, Tennessee</a:t>
            </a:r>
            <a:br>
              <a:rPr lang="en-US" dirty="0" smtClean="0"/>
            </a:br>
            <a:r>
              <a:rPr lang="en-US" dirty="0" smtClean="0"/>
              <a:t>February 5, 2018</a:t>
            </a:r>
            <a:endParaRPr lang="en-US" dirty="0" smtClean="0"/>
          </a:p>
          <a:p>
            <a:endParaRPr lang="en-US" dirty="0"/>
          </a:p>
        </p:txBody>
      </p:sp>
    </p:spTree>
    <p:extLst>
      <p:ext uri="{BB962C8B-B14F-4D97-AF65-F5344CB8AC3E}">
        <p14:creationId xmlns:p14="http://schemas.microsoft.com/office/powerpoint/2010/main" val="4100277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931" y="332431"/>
            <a:ext cx="11160961" cy="828732"/>
          </a:xfrm>
        </p:spPr>
        <p:txBody>
          <a:bodyPr/>
          <a:lstStyle/>
          <a:p>
            <a:r>
              <a:rPr lang="en-US" dirty="0" smtClean="0"/>
              <a:t>Choosing between Python </a:t>
            </a:r>
            <a:r>
              <a:rPr lang="en-US" dirty="0" smtClean="0"/>
              <a:t>2 or </a:t>
            </a:r>
            <a:r>
              <a:rPr lang="en-US" dirty="0" smtClean="0"/>
              <a:t>3</a:t>
            </a:r>
            <a:endParaRPr lang="en-US" dirty="0"/>
          </a:p>
        </p:txBody>
      </p:sp>
      <p:sp>
        <p:nvSpPr>
          <p:cNvPr id="5" name="Rectangle 4"/>
          <p:cNvSpPr/>
          <p:nvPr/>
        </p:nvSpPr>
        <p:spPr>
          <a:xfrm>
            <a:off x="403931" y="1507033"/>
            <a:ext cx="11575841" cy="3138503"/>
          </a:xfrm>
          <a:prstGeom prst="rect">
            <a:avLst/>
          </a:prstGeom>
        </p:spPr>
        <p:txBody>
          <a:bodyPr wrap="square">
            <a:spAutoFit/>
          </a:bodyPr>
          <a:lstStyle/>
          <a:p>
            <a:r>
              <a:rPr lang="en-US" dirty="0" smtClean="0"/>
              <a:t>Python was originally developed as a system scripting language for the Amoeba distributed operating system and has been developing ever since, with many backwards-incompatible changes made in the name of progress without too much delay on adoption. However, the changes from Python 2 to Python 3 were sufficiently radical that adoption has been slow going. That said:</a:t>
            </a:r>
          </a:p>
          <a:p>
            <a:endParaRPr lang="en-US" dirty="0" smtClean="0"/>
          </a:p>
          <a:p>
            <a:pPr marL="285664" indent="-285664">
              <a:buFont typeface="Wingdings" charset="2"/>
              <a:buChar char="§"/>
            </a:pPr>
            <a:r>
              <a:rPr lang="en-US" dirty="0" smtClean="0"/>
              <a:t>Python 3 is the future – and the future is here</a:t>
            </a:r>
          </a:p>
          <a:p>
            <a:pPr marL="285664" indent="-285664">
              <a:buFont typeface="Wingdings" charset="2"/>
              <a:buChar char="§"/>
            </a:pPr>
            <a:r>
              <a:rPr lang="en-US" dirty="0" smtClean="0"/>
              <a:t>All major libraries now work under Python 3.5+</a:t>
            </a:r>
          </a:p>
          <a:p>
            <a:pPr marL="285664" indent="-285664">
              <a:buFont typeface="Wingdings" charset="2"/>
              <a:buChar char="§"/>
            </a:pPr>
            <a:r>
              <a:rPr lang="en-US" dirty="0" smtClean="0"/>
              <a:t>Almost all popular tools work with Python 3.5+</a:t>
            </a:r>
          </a:p>
          <a:p>
            <a:pPr marL="285664" indent="-285664">
              <a:buFont typeface="Wingdings" charset="2"/>
              <a:buChar char="§"/>
            </a:pPr>
            <a:r>
              <a:rPr lang="en-US" dirty="0" smtClean="0"/>
              <a:t>Python 3’s loader and more of the interpreter’s internals are written in Python</a:t>
            </a:r>
          </a:p>
          <a:p>
            <a:pPr marL="742727" lvl="1" indent="-285664">
              <a:buFont typeface="Wingdings" charset="2"/>
              <a:buChar char="§"/>
            </a:pPr>
            <a:r>
              <a:rPr lang="en-US" dirty="0" smtClean="0"/>
              <a:t>This makes loading more I/O intensive which presents challenges for scaling</a:t>
            </a:r>
          </a:p>
          <a:p>
            <a:pPr marL="742727" lvl="1" indent="-285664">
              <a:buFont typeface="Wingdings" charset="2"/>
              <a:buChar char="§"/>
            </a:pPr>
            <a:r>
              <a:rPr lang="en-US" dirty="0" smtClean="0"/>
              <a:t>It also makes it easier to write alternative interpreters that can be faster than CPython</a:t>
            </a:r>
          </a:p>
        </p:txBody>
      </p:sp>
    </p:spTree>
    <p:extLst>
      <p:ext uri="{BB962C8B-B14F-4D97-AF65-F5344CB8AC3E}">
        <p14:creationId xmlns:p14="http://schemas.microsoft.com/office/powerpoint/2010/main" val="9675481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Shape 137"/>
          <p:cNvPicPr preferRelativeResize="0"/>
          <p:nvPr/>
        </p:nvPicPr>
        <p:blipFill>
          <a:blip r:embed="rId3">
            <a:alphaModFix/>
          </a:blip>
          <a:stretch>
            <a:fillRect/>
          </a:stretch>
        </p:blipFill>
        <p:spPr>
          <a:xfrm>
            <a:off x="6392213" y="4466425"/>
            <a:ext cx="2896401" cy="1655080"/>
          </a:xfrm>
          <a:prstGeom prst="rect">
            <a:avLst/>
          </a:prstGeom>
          <a:noFill/>
          <a:ln>
            <a:noFill/>
          </a:ln>
        </p:spPr>
      </p:pic>
      <p:pic>
        <p:nvPicPr>
          <p:cNvPr id="138" name="Shape 138"/>
          <p:cNvPicPr preferRelativeResize="0"/>
          <p:nvPr/>
        </p:nvPicPr>
        <p:blipFill>
          <a:blip r:embed="rId4">
            <a:alphaModFix/>
          </a:blip>
          <a:stretch>
            <a:fillRect/>
          </a:stretch>
        </p:blipFill>
        <p:spPr>
          <a:xfrm>
            <a:off x="7513662" y="2556326"/>
            <a:ext cx="2896400" cy="1966651"/>
          </a:xfrm>
          <a:prstGeom prst="rect">
            <a:avLst/>
          </a:prstGeom>
          <a:noFill/>
          <a:ln>
            <a:noFill/>
          </a:ln>
        </p:spPr>
      </p:pic>
      <p:pic>
        <p:nvPicPr>
          <p:cNvPr id="139" name="Shape 139"/>
          <p:cNvPicPr preferRelativeResize="0"/>
          <p:nvPr/>
        </p:nvPicPr>
        <p:blipFill>
          <a:blip r:embed="rId5">
            <a:alphaModFix/>
          </a:blip>
          <a:stretch>
            <a:fillRect/>
          </a:stretch>
        </p:blipFill>
        <p:spPr>
          <a:xfrm>
            <a:off x="6392212" y="1163801"/>
            <a:ext cx="2896400" cy="1544925"/>
          </a:xfrm>
          <a:prstGeom prst="rect">
            <a:avLst/>
          </a:prstGeom>
          <a:noFill/>
          <a:ln>
            <a:noFill/>
          </a:ln>
        </p:spPr>
      </p:pic>
      <p:sp>
        <p:nvSpPr>
          <p:cNvPr id="140" name="Shape 140"/>
          <p:cNvSpPr txBox="1">
            <a:spLocks noGrp="1"/>
          </p:cNvSpPr>
          <p:nvPr>
            <p:ph type="title"/>
          </p:nvPr>
        </p:nvSpPr>
        <p:spPr/>
        <p:txBody>
          <a:bodyPr/>
          <a:lstStyle/>
          <a:p>
            <a:r>
              <a:rPr lang="en" smtClean="0">
                <a:sym typeface="Helvetica Neue"/>
              </a:rPr>
              <a:t>Python at the HPC Center</a:t>
            </a:r>
            <a:endParaRPr lang="en">
              <a:sym typeface="Helvetica Neue"/>
            </a:endParaRPr>
          </a:p>
        </p:txBody>
      </p:sp>
      <p:sp>
        <p:nvSpPr>
          <p:cNvPr id="143" name="Shape 143"/>
          <p:cNvSpPr txBox="1">
            <a:spLocks noGrp="1"/>
          </p:cNvSpPr>
          <p:nvPr>
            <p:ph type="sldNum" idx="12"/>
          </p:nvPr>
        </p:nvSpPr>
        <p:spPr/>
        <p:txBody>
          <a:bodyPr/>
          <a:lstStyle/>
          <a:p>
            <a:fld id="{00000000-1234-1234-1234-123412341234}" type="slidenum">
              <a:rPr lang="en" smtClean="0"/>
              <a:pPr/>
              <a:t>11</a:t>
            </a:fld>
            <a:endParaRPr lang="en"/>
          </a:p>
        </p:txBody>
      </p:sp>
      <p:pic>
        <p:nvPicPr>
          <p:cNvPr id="141" name="Shape 141"/>
          <p:cNvPicPr preferRelativeResize="0"/>
          <p:nvPr/>
        </p:nvPicPr>
        <p:blipFill>
          <a:blip r:embed="rId6">
            <a:alphaModFix amt="15000"/>
          </a:blip>
          <a:stretch>
            <a:fillRect/>
          </a:stretch>
        </p:blipFill>
        <p:spPr>
          <a:xfrm>
            <a:off x="6392212" y="1141499"/>
            <a:ext cx="4017853" cy="4980000"/>
          </a:xfrm>
          <a:prstGeom prst="rect">
            <a:avLst/>
          </a:prstGeom>
          <a:noFill/>
          <a:ln>
            <a:noFill/>
          </a:ln>
        </p:spPr>
      </p:pic>
      <p:sp>
        <p:nvSpPr>
          <p:cNvPr id="142" name="Shape 142"/>
          <p:cNvSpPr txBox="1"/>
          <p:nvPr/>
        </p:nvSpPr>
        <p:spPr>
          <a:xfrm>
            <a:off x="415492" y="1141500"/>
            <a:ext cx="5996320" cy="5617800"/>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chemeClr val="dk1"/>
              </a:buClr>
              <a:buSzPts val="1100"/>
            </a:pPr>
            <a:r>
              <a:rPr lang="en" dirty="0">
                <a:solidFill>
                  <a:schemeClr val="dk1"/>
                </a:solidFill>
                <a:latin typeface="Helvetica Neue"/>
                <a:ea typeface="Helvetica Neue"/>
                <a:cs typeface="Helvetica Neue"/>
                <a:sym typeface="Helvetica Neue"/>
              </a:rPr>
              <a:t>Observation: </a:t>
            </a:r>
            <a:r>
              <a:rPr lang="en" b="1" i="1" dirty="0">
                <a:solidFill>
                  <a:schemeClr val="dk1"/>
                </a:solidFill>
                <a:latin typeface="Helvetica Neue"/>
                <a:ea typeface="Helvetica Neue"/>
                <a:cs typeface="Helvetica Neue"/>
                <a:sym typeface="Helvetica Neue"/>
              </a:rPr>
              <a:t>High productivity</a:t>
            </a:r>
            <a:r>
              <a:rPr lang="en" dirty="0">
                <a:solidFill>
                  <a:schemeClr val="dk1"/>
                </a:solidFill>
                <a:latin typeface="Helvetica Neue"/>
                <a:ea typeface="Helvetica Neue"/>
                <a:cs typeface="Helvetica Neue"/>
                <a:sym typeface="Helvetica Neue"/>
              </a:rPr>
              <a:t> has driven the growth of Python in the sciences.</a:t>
            </a:r>
            <a:br>
              <a:rPr lang="en" dirty="0">
                <a:solidFill>
                  <a:schemeClr val="dk1"/>
                </a:solidFill>
                <a:latin typeface="Helvetica Neue"/>
                <a:ea typeface="Helvetica Neue"/>
                <a:cs typeface="Helvetica Neue"/>
                <a:sym typeface="Helvetica Neue"/>
              </a:rPr>
            </a:br>
            <a:r>
              <a:rPr lang="en" dirty="0">
                <a:solidFill>
                  <a:schemeClr val="dk1"/>
                </a:solidFill>
                <a:latin typeface="Helvetica Neue"/>
                <a:ea typeface="Helvetica Neue"/>
                <a:cs typeface="Helvetica Neue"/>
                <a:sym typeface="Helvetica Neue"/>
              </a:rPr>
              <a:t/>
            </a:r>
            <a:br>
              <a:rPr lang="en" dirty="0">
                <a:solidFill>
                  <a:schemeClr val="dk1"/>
                </a:solidFill>
                <a:latin typeface="Helvetica Neue"/>
                <a:ea typeface="Helvetica Neue"/>
                <a:cs typeface="Helvetica Neue"/>
                <a:sym typeface="Helvetica Neue"/>
              </a:rPr>
            </a:br>
            <a:r>
              <a:rPr lang="en" dirty="0">
                <a:solidFill>
                  <a:schemeClr val="dk1"/>
                </a:solidFill>
                <a:latin typeface="Helvetica Neue"/>
                <a:ea typeface="Helvetica Neue"/>
                <a:cs typeface="Helvetica Neue"/>
                <a:sym typeface="Helvetica Neue"/>
              </a:rPr>
              <a:t>...Not </a:t>
            </a:r>
            <a:r>
              <a:rPr lang="en" b="1" i="1" dirty="0">
                <a:solidFill>
                  <a:schemeClr val="dk1"/>
                </a:solidFill>
                <a:latin typeface="Helvetica Neue"/>
                <a:ea typeface="Helvetica Neue"/>
                <a:cs typeface="Helvetica Neue"/>
                <a:sym typeface="Helvetica Neue"/>
              </a:rPr>
              <a:t>high performance</a:t>
            </a:r>
            <a:r>
              <a:rPr lang="en" dirty="0">
                <a:solidFill>
                  <a:schemeClr val="dk1"/>
                </a:solidFill>
                <a:latin typeface="Helvetica Neue"/>
                <a:ea typeface="Helvetica Neue"/>
                <a:cs typeface="Helvetica Neue"/>
                <a:sym typeface="Helvetica Neue"/>
              </a:rPr>
              <a:t> (so much).</a:t>
            </a:r>
            <a:endParaRPr dirty="0">
              <a:latin typeface="Helvetica Neue"/>
              <a:ea typeface="Helvetica Neue"/>
              <a:cs typeface="Helvetica Neue"/>
              <a:sym typeface="Helvetica Neue"/>
            </a:endParaRPr>
          </a:p>
          <a:p>
            <a:pPr>
              <a:spcBef>
                <a:spcPts val="0"/>
              </a:spcBef>
              <a:spcAft>
                <a:spcPts val="0"/>
              </a:spcAft>
            </a:pPr>
            <a:endParaRPr dirty="0">
              <a:latin typeface="Helvetica Neue"/>
              <a:ea typeface="Helvetica Neue"/>
              <a:cs typeface="Helvetica Neue"/>
              <a:sym typeface="Helvetica Neue"/>
            </a:endParaRPr>
          </a:p>
          <a:p>
            <a:pPr>
              <a:spcBef>
                <a:spcPts val="0"/>
              </a:spcBef>
              <a:spcAft>
                <a:spcPts val="0"/>
              </a:spcAft>
            </a:pPr>
            <a:r>
              <a:rPr lang="en" dirty="0">
                <a:latin typeface="Helvetica Neue"/>
                <a:ea typeface="Helvetica Neue"/>
                <a:cs typeface="Helvetica Neue"/>
                <a:sym typeface="Helvetica Neue"/>
              </a:rPr>
              <a:t>But supporting Python is no longer optional at HPC centers like NERSC, ALCF, OLCF.</a:t>
            </a:r>
            <a:endParaRPr dirty="0">
              <a:latin typeface="Helvetica Neue"/>
              <a:ea typeface="Helvetica Neue"/>
              <a:cs typeface="Helvetica Neue"/>
              <a:sym typeface="Helvetica Neue"/>
            </a:endParaRPr>
          </a:p>
          <a:p>
            <a:pPr>
              <a:spcBef>
                <a:spcPts val="0"/>
              </a:spcBef>
              <a:spcAft>
                <a:spcPts val="0"/>
              </a:spcAft>
            </a:pPr>
            <a:endParaRPr dirty="0">
              <a:latin typeface="Helvetica Neue"/>
              <a:ea typeface="Helvetica Neue"/>
              <a:cs typeface="Helvetica Neue"/>
              <a:sym typeface="Helvetica Neue"/>
            </a:endParaRPr>
          </a:p>
          <a:p>
            <a:pPr>
              <a:spcBef>
                <a:spcPts val="0"/>
              </a:spcBef>
              <a:spcAft>
                <a:spcPts val="0"/>
              </a:spcAft>
            </a:pPr>
            <a:r>
              <a:rPr lang="en" dirty="0">
                <a:latin typeface="Helvetica Neue"/>
                <a:ea typeface="Helvetica Neue"/>
                <a:cs typeface="Helvetica Neue"/>
                <a:sym typeface="Helvetica Neue"/>
              </a:rPr>
              <a:t>Maximizing Python performance on these systems can be </a:t>
            </a:r>
            <a:r>
              <a:rPr lang="en" i="1" dirty="0">
                <a:latin typeface="Helvetica Neue"/>
                <a:ea typeface="Helvetica Neue"/>
                <a:cs typeface="Helvetica Neue"/>
                <a:sym typeface="Helvetica Neue"/>
              </a:rPr>
              <a:t>(ok, is)</a:t>
            </a:r>
            <a:r>
              <a:rPr lang="en" dirty="0">
                <a:latin typeface="Helvetica Neue"/>
                <a:ea typeface="Helvetica Neue"/>
                <a:cs typeface="Helvetica Neue"/>
                <a:sym typeface="Helvetica Neue"/>
              </a:rPr>
              <a:t> challenging:</a:t>
            </a:r>
            <a:endParaRPr dirty="0">
              <a:latin typeface="Helvetica Neue"/>
              <a:ea typeface="Helvetica Neue"/>
              <a:cs typeface="Helvetica Neue"/>
              <a:sym typeface="Helvetica Neue"/>
            </a:endParaRPr>
          </a:p>
          <a:p>
            <a:pPr>
              <a:spcBef>
                <a:spcPts val="0"/>
              </a:spcBef>
              <a:spcAft>
                <a:spcPts val="0"/>
              </a:spcAft>
            </a:pPr>
            <a:endParaRPr dirty="0">
              <a:latin typeface="Helvetica Neue"/>
              <a:ea typeface="Helvetica Neue"/>
              <a:cs typeface="Helvetica Neue"/>
              <a:sym typeface="Helvetica Neue"/>
            </a:endParaRPr>
          </a:p>
          <a:p>
            <a:pPr marL="457200" indent="-342900">
              <a:spcBef>
                <a:spcPts val="0"/>
              </a:spcBef>
              <a:spcAft>
                <a:spcPts val="0"/>
              </a:spcAft>
              <a:buSzPts val="1800"/>
              <a:buFont typeface="Helvetica Neue"/>
              <a:buChar char="●"/>
            </a:pPr>
            <a:r>
              <a:rPr lang="en" dirty="0">
                <a:latin typeface="Helvetica Neue"/>
                <a:ea typeface="Helvetica Neue"/>
                <a:cs typeface="Helvetica Neue"/>
                <a:sym typeface="Helvetica Neue"/>
              </a:rPr>
              <a:t>Interpreted, dynamic languages </a:t>
            </a:r>
            <a:r>
              <a:rPr lang="en-US" dirty="0" smtClean="0">
                <a:latin typeface="Helvetica Neue"/>
                <a:ea typeface="Helvetica Neue"/>
                <a:cs typeface="Helvetica Neue"/>
                <a:sym typeface="Helvetica Neue"/>
              </a:rPr>
              <a:t>can be</a:t>
            </a:r>
            <a:r>
              <a:rPr lang="en" dirty="0" smtClean="0">
                <a:latin typeface="Helvetica Neue"/>
                <a:ea typeface="Helvetica Neue"/>
                <a:cs typeface="Helvetica Neue"/>
                <a:sym typeface="Helvetica Neue"/>
              </a:rPr>
              <a:t> </a:t>
            </a:r>
            <a:r>
              <a:rPr lang="en" dirty="0">
                <a:latin typeface="Helvetica Neue"/>
                <a:ea typeface="Helvetica Neue"/>
                <a:cs typeface="Helvetica Neue"/>
                <a:sym typeface="Helvetica Neue"/>
              </a:rPr>
              <a:t>difficult to optimize.</a:t>
            </a:r>
            <a:endParaRPr dirty="0">
              <a:latin typeface="Helvetica Neue"/>
              <a:ea typeface="Helvetica Neue"/>
              <a:cs typeface="Helvetica Neue"/>
              <a:sym typeface="Helvetica Neue"/>
            </a:endParaRPr>
          </a:p>
          <a:p>
            <a:pPr marL="457200" indent="-342900">
              <a:spcBef>
                <a:spcPts val="1000"/>
              </a:spcBef>
              <a:spcAft>
                <a:spcPts val="0"/>
              </a:spcAft>
              <a:buSzPts val="1800"/>
              <a:buFont typeface="Helvetica Neue"/>
              <a:buChar char="●"/>
            </a:pPr>
            <a:r>
              <a:rPr lang="en" dirty="0">
                <a:latin typeface="Helvetica Neue"/>
                <a:ea typeface="Helvetica Neue"/>
                <a:cs typeface="Helvetica Neue"/>
                <a:sym typeface="Helvetica Neue"/>
              </a:rPr>
              <a:t>Python’s global interpreter lock (GIL) has consequences for parallelism.</a:t>
            </a:r>
            <a:endParaRPr dirty="0">
              <a:latin typeface="Helvetica Neue"/>
              <a:ea typeface="Helvetica Neue"/>
              <a:cs typeface="Helvetica Neue"/>
              <a:sym typeface="Helvetica Neue"/>
            </a:endParaRPr>
          </a:p>
          <a:p>
            <a:pPr marL="457200" indent="-342900">
              <a:spcBef>
                <a:spcPts val="1000"/>
              </a:spcBef>
              <a:spcAft>
                <a:spcPts val="0"/>
              </a:spcAft>
              <a:buSzPts val="1800"/>
              <a:buFont typeface="Helvetica Neue"/>
              <a:buChar char="●"/>
            </a:pPr>
            <a:r>
              <a:rPr lang="en" dirty="0">
                <a:latin typeface="Helvetica Neue"/>
                <a:ea typeface="Helvetica Neue"/>
                <a:cs typeface="Helvetica Neue"/>
                <a:sym typeface="Helvetica Neue"/>
              </a:rPr>
              <a:t>Language design and implementation choices made without considering realities of HPC.</a:t>
            </a:r>
            <a:endParaRPr dirty="0">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p:txBody>
          <a:bodyPr/>
          <a:lstStyle/>
          <a:p>
            <a:r>
              <a:rPr lang="en" smtClean="0">
                <a:sym typeface="Helvetica Neue"/>
              </a:rPr>
              <a:t>PyFR: Gordon Bell &amp; SC16 Best Paper Finalist</a:t>
            </a:r>
            <a:endParaRPr lang="en">
              <a:sym typeface="Helvetica Neue"/>
            </a:endParaRPr>
          </a:p>
        </p:txBody>
      </p:sp>
      <p:sp>
        <p:nvSpPr>
          <p:cNvPr id="149" name="Shape 149"/>
          <p:cNvSpPr txBox="1">
            <a:spLocks noGrp="1"/>
          </p:cNvSpPr>
          <p:nvPr>
            <p:ph type="sldNum" idx="12"/>
          </p:nvPr>
        </p:nvSpPr>
        <p:spPr/>
        <p:txBody>
          <a:bodyPr/>
          <a:lstStyle/>
          <a:p>
            <a:fld id="{00000000-1234-1234-1234-123412341234}" type="slidenum">
              <a:rPr lang="en" smtClean="0"/>
              <a:pPr/>
              <a:t>12</a:t>
            </a:fld>
            <a:endParaRPr lang="en"/>
          </a:p>
        </p:txBody>
      </p:sp>
      <p:pic>
        <p:nvPicPr>
          <p:cNvPr id="150" name="Shape 150"/>
          <p:cNvPicPr preferRelativeResize="0"/>
          <p:nvPr/>
        </p:nvPicPr>
        <p:blipFill>
          <a:blip r:embed="rId3">
            <a:alphaModFix/>
          </a:blip>
          <a:stretch>
            <a:fillRect/>
          </a:stretch>
        </p:blipFill>
        <p:spPr>
          <a:xfrm>
            <a:off x="415492" y="1401795"/>
            <a:ext cx="4918425" cy="2385449"/>
          </a:xfrm>
          <a:prstGeom prst="rect">
            <a:avLst/>
          </a:prstGeom>
          <a:noFill/>
          <a:ln>
            <a:noFill/>
          </a:ln>
        </p:spPr>
      </p:pic>
      <p:pic>
        <p:nvPicPr>
          <p:cNvPr id="151" name="Shape 151"/>
          <p:cNvPicPr preferRelativeResize="0"/>
          <p:nvPr/>
        </p:nvPicPr>
        <p:blipFill>
          <a:blip r:embed="rId4">
            <a:alphaModFix/>
          </a:blip>
          <a:stretch>
            <a:fillRect/>
          </a:stretch>
        </p:blipFill>
        <p:spPr>
          <a:xfrm>
            <a:off x="6806470" y="2192918"/>
            <a:ext cx="3656750" cy="2187800"/>
          </a:xfrm>
          <a:prstGeom prst="rect">
            <a:avLst/>
          </a:prstGeom>
          <a:noFill/>
          <a:ln>
            <a:noFill/>
          </a:ln>
        </p:spPr>
      </p:pic>
      <p:sp>
        <p:nvSpPr>
          <p:cNvPr id="152" name="Shape 152"/>
          <p:cNvSpPr txBox="1"/>
          <p:nvPr/>
        </p:nvSpPr>
        <p:spPr>
          <a:xfrm>
            <a:off x="415492" y="3932700"/>
            <a:ext cx="11459676" cy="2097017"/>
          </a:xfrm>
          <a:prstGeom prst="rect">
            <a:avLst/>
          </a:prstGeom>
          <a:noFill/>
          <a:ln>
            <a:noFill/>
          </a:ln>
        </p:spPr>
        <p:txBody>
          <a:bodyPr spcFirstLastPara="1" wrap="square" lIns="91425" tIns="91425" rIns="91425" bIns="91425" anchor="t" anchorCtr="0">
            <a:noAutofit/>
          </a:bodyPr>
          <a:lstStyle/>
          <a:p>
            <a:pPr marL="457200" indent="-381000">
              <a:lnSpc>
                <a:spcPct val="115000"/>
              </a:lnSpc>
              <a:spcBef>
                <a:spcPts val="0"/>
              </a:spcBef>
              <a:spcAft>
                <a:spcPts val="0"/>
              </a:spcAft>
              <a:buSzPts val="2400"/>
              <a:buFont typeface="Helvetica Neue"/>
              <a:buChar char="●"/>
            </a:pPr>
            <a:r>
              <a:rPr lang="en" sz="2400" dirty="0">
                <a:latin typeface="Helvetica Neue"/>
                <a:ea typeface="Helvetica Neue"/>
                <a:cs typeface="Helvetica Neue"/>
                <a:sym typeface="Helvetica Neue"/>
              </a:rPr>
              <a:t>Performance portability enabled by Python:</a:t>
            </a:r>
            <a:br>
              <a:rPr lang="en" sz="2400" dirty="0">
                <a:latin typeface="Helvetica Neue"/>
                <a:ea typeface="Helvetica Neue"/>
                <a:cs typeface="Helvetica Neue"/>
                <a:sym typeface="Helvetica Neue"/>
              </a:rPr>
            </a:br>
            <a:r>
              <a:rPr lang="en" sz="2400" dirty="0">
                <a:latin typeface="Helvetica Neue"/>
                <a:ea typeface="Helvetica Neue"/>
                <a:cs typeface="Helvetica Neue"/>
                <a:sym typeface="Helvetica Neue"/>
              </a:rPr>
              <a:t>CFD from a single code base supporting CPU and GPU architectures, a few x1000 lines of code.</a:t>
            </a:r>
            <a:endParaRPr sz="2400" dirty="0">
              <a:latin typeface="Helvetica Neue"/>
              <a:ea typeface="Helvetica Neue"/>
              <a:cs typeface="Helvetica Neue"/>
              <a:sym typeface="Helvetica Neue"/>
            </a:endParaRPr>
          </a:p>
          <a:p>
            <a:pPr marL="457200" indent="-381000">
              <a:lnSpc>
                <a:spcPct val="115000"/>
              </a:lnSpc>
              <a:spcBef>
                <a:spcPts val="1000"/>
              </a:spcBef>
              <a:spcAft>
                <a:spcPts val="1000"/>
              </a:spcAft>
              <a:buClr>
                <a:schemeClr val="dk1"/>
              </a:buClr>
              <a:buSzPts val="2400"/>
              <a:buFont typeface="Helvetica Neue"/>
              <a:buChar char="●"/>
            </a:pPr>
            <a:r>
              <a:rPr lang="en" sz="2400" b="1" dirty="0" smtClean="0">
                <a:solidFill>
                  <a:schemeClr val="dk1"/>
                </a:solidFill>
                <a:latin typeface="Helvetica Neue"/>
                <a:ea typeface="Helvetica Neue"/>
                <a:cs typeface="Helvetica Neue"/>
                <a:sym typeface="Helvetica Neue"/>
              </a:rPr>
              <a:t>Python </a:t>
            </a:r>
            <a:r>
              <a:rPr lang="en-US" sz="2400" b="1" dirty="0" smtClean="0">
                <a:solidFill>
                  <a:schemeClr val="dk1"/>
                </a:solidFill>
                <a:latin typeface="Helvetica Neue"/>
                <a:ea typeface="Helvetica Neue"/>
                <a:cs typeface="Helvetica Neue"/>
                <a:sym typeface="Helvetica Neue"/>
              </a:rPr>
              <a:t>can be </a:t>
            </a:r>
            <a:r>
              <a:rPr lang="en" sz="2400" b="1" dirty="0" smtClean="0">
                <a:solidFill>
                  <a:schemeClr val="dk1"/>
                </a:solidFill>
                <a:latin typeface="Helvetica Neue"/>
                <a:ea typeface="Helvetica Neue"/>
                <a:cs typeface="Helvetica Neue"/>
                <a:sym typeface="Helvetica Neue"/>
              </a:rPr>
              <a:t>at </a:t>
            </a:r>
            <a:r>
              <a:rPr lang="en" sz="2400" b="1" dirty="0">
                <a:solidFill>
                  <a:schemeClr val="dk1"/>
                </a:solidFill>
                <a:latin typeface="Helvetica Neue"/>
                <a:ea typeface="Helvetica Neue"/>
                <a:cs typeface="Helvetica Neue"/>
                <a:sym typeface="Helvetica Neue"/>
              </a:rPr>
              <a:t>the highest levels of performance in supercomputing.</a:t>
            </a:r>
            <a:endParaRPr sz="2400" dirty="0">
              <a:latin typeface="Helvetica Neue"/>
              <a:ea typeface="Helvetica Neue"/>
              <a:cs typeface="Helvetica Neue"/>
              <a:sym typeface="Helvetica Neue"/>
            </a:endParaRPr>
          </a:p>
        </p:txBody>
      </p:sp>
      <p:pic>
        <p:nvPicPr>
          <p:cNvPr id="153" name="Shape 153"/>
          <p:cNvPicPr preferRelativeResize="0"/>
          <p:nvPr/>
        </p:nvPicPr>
        <p:blipFill>
          <a:blip r:embed="rId5">
            <a:alphaModFix/>
          </a:blip>
          <a:stretch>
            <a:fillRect/>
          </a:stretch>
        </p:blipFill>
        <p:spPr>
          <a:xfrm>
            <a:off x="5496358" y="1088349"/>
            <a:ext cx="6276975" cy="914400"/>
          </a:xfrm>
          <a:prstGeom prst="rect">
            <a:avLst/>
          </a:prstGeom>
          <a:noFill/>
          <a:ln>
            <a:noFill/>
          </a:ln>
        </p:spPr>
      </p:pic>
      <p:sp>
        <p:nvSpPr>
          <p:cNvPr id="154" name="Shape 154"/>
          <p:cNvSpPr txBox="1"/>
          <p:nvPr/>
        </p:nvSpPr>
        <p:spPr>
          <a:xfrm>
            <a:off x="415492" y="6217622"/>
            <a:ext cx="9084900" cy="524700"/>
          </a:xfrm>
          <a:prstGeom prst="rect">
            <a:avLst/>
          </a:prstGeom>
          <a:noFill/>
          <a:ln>
            <a:noFill/>
          </a:ln>
        </p:spPr>
        <p:txBody>
          <a:bodyPr spcFirstLastPara="1" wrap="square" lIns="91425" tIns="91425" rIns="91425" bIns="91425" anchor="t" anchorCtr="0">
            <a:noAutofit/>
          </a:bodyPr>
          <a:lstStyle/>
          <a:p>
            <a:pPr algn="r">
              <a:spcBef>
                <a:spcPts val="0"/>
              </a:spcBef>
              <a:spcAft>
                <a:spcPts val="0"/>
              </a:spcAft>
            </a:pPr>
            <a:r>
              <a:rPr lang="en" sz="1200" u="sng" dirty="0">
                <a:solidFill>
                  <a:schemeClr val="hlink"/>
                </a:solidFill>
                <a:highlight>
                  <a:srgbClr val="FFFFFF"/>
                </a:highlight>
                <a:latin typeface="Helvetica Neue"/>
                <a:ea typeface="Helvetica Neue"/>
                <a:cs typeface="Helvetica Neue"/>
                <a:sym typeface="Helvetica Neue"/>
                <a:hlinkClick r:id="rId6"/>
              </a:rPr>
              <a:t>[http://sc16.supercomputing.org/2016/08/23/finalists-compete-prestigious-acm-gordon-bell-prize-high-performance-computing/]</a:t>
            </a:r>
            <a:endParaRPr sz="1200" dirty="0">
              <a:solidFill>
                <a:schemeClr val="dk1"/>
              </a:solidFill>
              <a:highlight>
                <a:srgbClr val="FFFFFF"/>
              </a:highlight>
              <a:latin typeface="Helvetica Neue"/>
              <a:ea typeface="Helvetica Neue"/>
              <a:cs typeface="Helvetica Neue"/>
              <a:sym typeface="Helvetica Neue"/>
            </a:endParaRPr>
          </a:p>
          <a:p>
            <a:pPr algn="r">
              <a:spcBef>
                <a:spcPts val="0"/>
              </a:spcBef>
              <a:spcAft>
                <a:spcPts val="0"/>
              </a:spcAft>
            </a:pPr>
            <a:r>
              <a:rPr lang="en" sz="1200" u="sng" dirty="0">
                <a:solidFill>
                  <a:schemeClr val="hlink"/>
                </a:solidFill>
                <a:highlight>
                  <a:srgbClr val="FFFFFF"/>
                </a:highlight>
                <a:latin typeface="Helvetica Neue"/>
                <a:ea typeface="Helvetica Neue"/>
                <a:cs typeface="Helvetica Neue"/>
                <a:sym typeface="Helvetica Neue"/>
                <a:hlinkClick r:id="rId7"/>
              </a:rPr>
              <a:t>[http://sc16.supercomputing.org/2016/09/21/sc16-announces-best-paper-nominees]</a:t>
            </a:r>
            <a:r>
              <a:rPr lang="en" sz="1200" dirty="0">
                <a:solidFill>
                  <a:schemeClr val="dk1"/>
                </a:solidFill>
                <a:highlight>
                  <a:srgbClr val="FFFFFF"/>
                </a:highlight>
                <a:latin typeface="Helvetica Neue"/>
                <a:ea typeface="Helvetica Neue"/>
                <a:cs typeface="Helvetica Neue"/>
                <a:sym typeface="Helvetica Neue"/>
              </a:rPr>
              <a:t> </a:t>
            </a:r>
            <a:endParaRPr sz="1200" dirty="0">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p:txBody>
          <a:bodyPr/>
          <a:lstStyle/>
          <a:p>
            <a:r>
              <a:rPr lang="en" smtClean="0">
                <a:sym typeface="Helvetica Neue"/>
              </a:rPr>
              <a:t>Basic Guidelines for Python in HPC</a:t>
            </a:r>
            <a:endParaRPr lang="en">
              <a:sym typeface="Helvetica Neue"/>
            </a:endParaRPr>
          </a:p>
        </p:txBody>
      </p:sp>
      <p:sp>
        <p:nvSpPr>
          <p:cNvPr id="160" name="Shape 160"/>
          <p:cNvSpPr txBox="1">
            <a:spLocks noGrp="1"/>
          </p:cNvSpPr>
          <p:nvPr>
            <p:ph type="body" idx="1"/>
          </p:nvPr>
        </p:nvSpPr>
        <p:spPr/>
        <p:txBody>
          <a:bodyPr/>
          <a:lstStyle/>
          <a:p>
            <a:r>
              <a:rPr lang="en" dirty="0" smtClean="0">
                <a:sym typeface="Helvetica Neue"/>
              </a:rPr>
              <a:t>Identify and exploit parallelism at the core, node, and cluster levels.</a:t>
            </a:r>
            <a:endParaRPr lang="en-US" dirty="0" smtClean="0">
              <a:sym typeface="Helvetica Neue"/>
            </a:endParaRPr>
          </a:p>
          <a:p>
            <a:r>
              <a:rPr lang="en-US" dirty="0" smtClean="0">
                <a:sym typeface="Helvetica Neue"/>
              </a:rPr>
              <a:t>Control your environment and check for correctness.</a:t>
            </a:r>
            <a:endParaRPr lang="en" dirty="0" smtClean="0">
              <a:sym typeface="Helvetica Neue"/>
            </a:endParaRPr>
          </a:p>
          <a:p>
            <a:r>
              <a:rPr lang="en" dirty="0" smtClean="0">
                <a:sym typeface="Helvetica Neue"/>
              </a:rPr>
              <a:t>Understand and apply </a:t>
            </a:r>
            <a:r>
              <a:rPr lang="en" dirty="0" err="1" smtClean="0">
                <a:sym typeface="Helvetica Neue"/>
              </a:rPr>
              <a:t>numpy</a:t>
            </a:r>
            <a:r>
              <a:rPr lang="en" dirty="0" smtClean="0">
                <a:sym typeface="Helvetica Neue"/>
              </a:rPr>
              <a:t> array syntax and its broadcasting rules (skipped here):</a:t>
            </a:r>
            <a:br>
              <a:rPr lang="en" dirty="0" smtClean="0">
                <a:sym typeface="Helvetica Neue"/>
              </a:rPr>
            </a:br>
            <a:r>
              <a:rPr lang="en" dirty="0" smtClean="0">
                <a:sym typeface="Helvetica Neue"/>
                <a:hlinkClick r:id="rId3"/>
              </a:rPr>
              <a:t>https://docs.scipy.org/doc/numpy/reference/arrays.html</a:t>
            </a:r>
            <a:r>
              <a:rPr lang="en" dirty="0" smtClean="0">
                <a:sym typeface="Helvetica Neue"/>
              </a:rPr>
              <a:t/>
            </a:r>
            <a:br>
              <a:rPr lang="en" dirty="0" smtClean="0">
                <a:sym typeface="Helvetica Neue"/>
              </a:rPr>
            </a:br>
            <a:r>
              <a:rPr lang="en" dirty="0" smtClean="0">
                <a:sym typeface="Helvetica Neue"/>
                <a:hlinkClick r:id="rId4"/>
              </a:rPr>
              <a:t>https://docs.scipy.org/doc/numpy/user/basics.broadcasting.html</a:t>
            </a:r>
            <a:endParaRPr lang="en-US" dirty="0" smtClean="0">
              <a:sym typeface="Helvetica Neue"/>
            </a:endParaRPr>
          </a:p>
          <a:p>
            <a:r>
              <a:rPr lang="en-US" dirty="0" smtClean="0">
                <a:sym typeface="Helvetica Neue"/>
              </a:rPr>
              <a:t>Use mpi4py appropriately.</a:t>
            </a:r>
          </a:p>
          <a:p>
            <a:r>
              <a:rPr lang="en-US" dirty="0" smtClean="0">
                <a:sym typeface="Helvetica Neue"/>
              </a:rPr>
              <a:t>Use community solvers.</a:t>
            </a:r>
            <a:endParaRPr lang="en" dirty="0" smtClean="0">
              <a:sym typeface="Helvetica Neue"/>
            </a:endParaRPr>
          </a:p>
          <a:p>
            <a:r>
              <a:rPr lang="en" dirty="0" smtClean="0">
                <a:sym typeface="Helvetica Neue"/>
              </a:rPr>
              <a:t>Measure your codes’ performance using profiling tools.</a:t>
            </a:r>
            <a:endParaRPr lang="en-US" dirty="0" smtClean="0">
              <a:sym typeface="Helvetica Neue"/>
            </a:endParaRPr>
          </a:p>
          <a:p>
            <a:r>
              <a:rPr lang="en-US" dirty="0" smtClean="0">
                <a:sym typeface="Helvetica Neue"/>
              </a:rPr>
              <a:t>Develop tests.</a:t>
            </a:r>
            <a:endParaRPr lang="en" dirty="0" smtClean="0">
              <a:sym typeface="Helvetica Neue"/>
            </a:endParaRPr>
          </a:p>
          <a:p>
            <a:r>
              <a:rPr lang="en-US" dirty="0" smtClean="0">
                <a:sym typeface="Helvetica Neue"/>
              </a:rPr>
              <a:t>Be part of the community.</a:t>
            </a:r>
            <a:endParaRPr lang="en" dirty="0">
              <a:sym typeface="Helvetica Neue"/>
            </a:endParaRPr>
          </a:p>
        </p:txBody>
      </p:sp>
      <p:sp>
        <p:nvSpPr>
          <p:cNvPr id="161" name="Shape 161"/>
          <p:cNvSpPr txBox="1">
            <a:spLocks noGrp="1"/>
          </p:cNvSpPr>
          <p:nvPr>
            <p:ph type="sldNum" idx="12"/>
          </p:nvPr>
        </p:nvSpPr>
        <p:spPr/>
        <p:txBody>
          <a:bodyPr/>
          <a:lstStyle/>
          <a:p>
            <a:fld id="{00000000-1234-1234-1234-123412341234}" type="slidenum">
              <a:rPr lang="cs-CZ" smtClean="0"/>
              <a:pPr/>
              <a:t>13</a:t>
            </a:fld>
            <a:endParaRPr lang="cs-CZ"/>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520423" y="2482127"/>
            <a:ext cx="11357841" cy="763500"/>
          </a:xfrm>
        </p:spPr>
        <p:txBody>
          <a:bodyPr/>
          <a:lstStyle/>
          <a:p>
            <a:r>
              <a:rPr lang="en" sz="4400" dirty="0" smtClean="0">
                <a:sym typeface="Helvetica Neue"/>
              </a:rPr>
              <a:t>Practical Matters</a:t>
            </a:r>
            <a:r>
              <a:rPr lang="en-US" sz="4400" dirty="0" smtClean="0">
                <a:sym typeface="Helvetica Neue"/>
              </a:rPr>
              <a:t>:</a:t>
            </a:r>
            <a:endParaRPr lang="en" sz="4400" dirty="0" smtClean="0">
              <a:sym typeface="Helvetica Neue"/>
            </a:endParaRPr>
          </a:p>
          <a:p>
            <a:r>
              <a:rPr lang="en" sz="4400" dirty="0" smtClean="0">
                <a:sym typeface="Helvetica Neue"/>
              </a:rPr>
              <a:t>Using Python at NERSC, ALCF, </a:t>
            </a:r>
            <a:r>
              <a:rPr lang="en-US" sz="4400" dirty="0" smtClean="0">
                <a:sym typeface="Helvetica Neue"/>
              </a:rPr>
              <a:t>and</a:t>
            </a:r>
            <a:r>
              <a:rPr lang="en" sz="4400" dirty="0" smtClean="0">
                <a:sym typeface="Helvetica Neue"/>
              </a:rPr>
              <a:t> OLCF</a:t>
            </a:r>
            <a:endParaRPr lang="en" sz="4400" dirty="0">
              <a:sym typeface="Helvetica Neue"/>
            </a:endParaRPr>
          </a:p>
        </p:txBody>
      </p:sp>
      <p:sp>
        <p:nvSpPr>
          <p:cNvPr id="167" name="Shape 167"/>
          <p:cNvSpPr txBox="1">
            <a:spLocks noGrp="1"/>
          </p:cNvSpPr>
          <p:nvPr>
            <p:ph type="sldNum" idx="12"/>
          </p:nvPr>
        </p:nvSpPr>
        <p:spPr/>
        <p:txBody>
          <a:bodyPr/>
          <a:lstStyle/>
          <a:p>
            <a:fld id="{00000000-1234-1234-1234-123412341234}" type="slidenum">
              <a:rPr lang="is-IS" smtClean="0"/>
              <a:pPr/>
              <a:t>14</a:t>
            </a:fld>
            <a:endParaRPr lang="is-I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p:txBody>
          <a:bodyPr/>
          <a:lstStyle/>
          <a:p>
            <a:r>
              <a:rPr lang="en" smtClean="0">
                <a:sym typeface="Helvetica Neue"/>
              </a:rPr>
              <a:t>Python at NERSC, ALCF, &amp; OLCF</a:t>
            </a:r>
            <a:endParaRPr lang="en">
              <a:sym typeface="Helvetica Neue"/>
            </a:endParaRPr>
          </a:p>
        </p:txBody>
      </p:sp>
      <p:sp>
        <p:nvSpPr>
          <p:cNvPr id="173" name="Shape 173"/>
          <p:cNvSpPr txBox="1">
            <a:spLocks noGrp="1"/>
          </p:cNvSpPr>
          <p:nvPr>
            <p:ph type="body" idx="1"/>
          </p:nvPr>
        </p:nvSpPr>
        <p:spPr/>
        <p:txBody>
          <a:bodyPr/>
          <a:lstStyle/>
          <a:p>
            <a:pPr marL="114300" indent="0">
              <a:buNone/>
            </a:pPr>
            <a:r>
              <a:rPr lang="en-US" dirty="0" smtClean="0">
                <a:sym typeface="Helvetica Neue"/>
              </a:rPr>
              <a:t>Where do users commonly find Python on HPC systems?</a:t>
            </a:r>
          </a:p>
          <a:p>
            <a:r>
              <a:rPr lang="en" dirty="0" smtClean="0">
                <a:sym typeface="Helvetica Neue"/>
              </a:rPr>
              <a:t>Environment Modules</a:t>
            </a:r>
            <a:br>
              <a:rPr lang="en" dirty="0" smtClean="0">
                <a:sym typeface="Helvetica Neue"/>
              </a:rPr>
            </a:br>
            <a:r>
              <a:rPr lang="en" dirty="0" smtClean="0">
                <a:sym typeface="Helvetica Neue"/>
                <a:hlinkClick r:id="rId3"/>
              </a:rPr>
              <a:t>http://modules.sourceforge.net</a:t>
            </a:r>
            <a:r>
              <a:rPr lang="en" dirty="0" smtClean="0"/>
              <a:t/>
            </a:r>
            <a:br>
              <a:rPr lang="en" dirty="0" smtClean="0"/>
            </a:br>
            <a:r>
              <a:rPr lang="en" dirty="0" smtClean="0">
                <a:sym typeface="Helvetica Neue"/>
              </a:rPr>
              <a:t>“The Environment Modules package provides for the dynamic modification of a user's environment via </a:t>
            </a:r>
            <a:r>
              <a:rPr lang="en" dirty="0" err="1" smtClean="0">
                <a:sym typeface="Helvetica Neue"/>
              </a:rPr>
              <a:t>modulefiles</a:t>
            </a:r>
            <a:r>
              <a:rPr lang="en" dirty="0" smtClean="0">
                <a:sym typeface="Helvetica Neue"/>
              </a:rPr>
              <a:t>.”</a:t>
            </a:r>
          </a:p>
          <a:p>
            <a:pPr marL="114300" indent="0">
              <a:buNone/>
            </a:pPr>
            <a:r>
              <a:rPr lang="en" dirty="0" smtClean="0">
                <a:latin typeface="Andale Mono" charset="0"/>
                <a:ea typeface="Andale Mono" charset="0"/>
                <a:cs typeface="Andale Mono" charset="0"/>
                <a:sym typeface="Courier New"/>
              </a:rPr>
              <a:t>	</a:t>
            </a:r>
            <a:r>
              <a:rPr lang="en" b="1" dirty="0" smtClean="0">
                <a:solidFill>
                  <a:schemeClr val="tx2">
                    <a:lumMod val="75000"/>
                  </a:schemeClr>
                </a:solidFill>
                <a:latin typeface="Andale Mono" charset="0"/>
                <a:ea typeface="Andale Mono" charset="0"/>
                <a:cs typeface="Andale Mono" charset="0"/>
                <a:sym typeface="Courier New"/>
              </a:rPr>
              <a:t>module avail python</a:t>
            </a:r>
            <a:br>
              <a:rPr lang="en" b="1" dirty="0" smtClean="0">
                <a:solidFill>
                  <a:schemeClr val="tx2">
                    <a:lumMod val="75000"/>
                  </a:schemeClr>
                </a:solidFill>
                <a:latin typeface="Andale Mono" charset="0"/>
                <a:ea typeface="Andale Mono" charset="0"/>
                <a:cs typeface="Andale Mono" charset="0"/>
                <a:sym typeface="Courier New"/>
              </a:rPr>
            </a:br>
            <a:r>
              <a:rPr lang="en" b="1" dirty="0" smtClean="0">
                <a:solidFill>
                  <a:schemeClr val="tx2">
                    <a:lumMod val="75000"/>
                  </a:schemeClr>
                </a:solidFill>
                <a:latin typeface="Andale Mono" charset="0"/>
                <a:ea typeface="Andale Mono" charset="0"/>
                <a:cs typeface="Andale Mono" charset="0"/>
                <a:sym typeface="Courier New"/>
              </a:rPr>
              <a:t>	module load python</a:t>
            </a:r>
            <a:br>
              <a:rPr lang="en" b="1" dirty="0" smtClean="0">
                <a:solidFill>
                  <a:schemeClr val="tx2">
                    <a:lumMod val="75000"/>
                  </a:schemeClr>
                </a:solidFill>
                <a:latin typeface="Andale Mono" charset="0"/>
                <a:ea typeface="Andale Mono" charset="0"/>
                <a:cs typeface="Andale Mono" charset="0"/>
                <a:sym typeface="Courier New"/>
              </a:rPr>
            </a:br>
            <a:r>
              <a:rPr lang="en" b="1" dirty="0" smtClean="0">
                <a:solidFill>
                  <a:schemeClr val="tx2">
                    <a:lumMod val="75000"/>
                  </a:schemeClr>
                </a:solidFill>
                <a:latin typeface="Andale Mono" charset="0"/>
                <a:ea typeface="Andale Mono" charset="0"/>
                <a:cs typeface="Andale Mono" charset="0"/>
                <a:sym typeface="Courier New"/>
              </a:rPr>
              <a:t>	module swap python/2.7 python/3.5</a:t>
            </a:r>
            <a:br>
              <a:rPr lang="en" b="1" dirty="0" smtClean="0">
                <a:solidFill>
                  <a:schemeClr val="tx2">
                    <a:lumMod val="75000"/>
                  </a:schemeClr>
                </a:solidFill>
                <a:latin typeface="Andale Mono" charset="0"/>
                <a:ea typeface="Andale Mono" charset="0"/>
                <a:cs typeface="Andale Mono" charset="0"/>
                <a:sym typeface="Courier New"/>
              </a:rPr>
            </a:br>
            <a:r>
              <a:rPr lang="en" b="1" dirty="0" smtClean="0">
                <a:solidFill>
                  <a:schemeClr val="tx2">
                    <a:lumMod val="75000"/>
                  </a:schemeClr>
                </a:solidFill>
                <a:latin typeface="Andale Mono" charset="0"/>
                <a:ea typeface="Andale Mono" charset="0"/>
                <a:cs typeface="Andale Mono" charset="0"/>
                <a:sym typeface="Courier New"/>
              </a:rPr>
              <a:t>	module help…</a:t>
            </a:r>
          </a:p>
          <a:p>
            <a:r>
              <a:rPr lang="en-US" dirty="0" smtClean="0">
                <a:sym typeface="Helvetica Neue"/>
              </a:rPr>
              <a:t>Installing their</a:t>
            </a:r>
            <a:r>
              <a:rPr lang="en" dirty="0" smtClean="0">
                <a:sym typeface="Helvetica Neue"/>
              </a:rPr>
              <a:t> own Python (many options).</a:t>
            </a:r>
          </a:p>
          <a:p>
            <a:r>
              <a:rPr lang="en" dirty="0" smtClean="0">
                <a:sym typeface="Helvetica Neue"/>
              </a:rPr>
              <a:t>System Python (e.g. </a:t>
            </a:r>
            <a:r>
              <a:rPr lang="en" dirty="0" smtClean="0">
                <a:latin typeface="Andale Mono" charset="0"/>
                <a:ea typeface="Andale Mono" charset="0"/>
                <a:cs typeface="Andale Mono" charset="0"/>
                <a:sym typeface="Courier New"/>
              </a:rPr>
              <a:t>/</a:t>
            </a:r>
            <a:r>
              <a:rPr lang="en" dirty="0" err="1" smtClean="0">
                <a:latin typeface="Andale Mono" charset="0"/>
                <a:ea typeface="Andale Mono" charset="0"/>
                <a:cs typeface="Andale Mono" charset="0"/>
                <a:sym typeface="Courier New"/>
              </a:rPr>
              <a:t>usr</a:t>
            </a:r>
            <a:r>
              <a:rPr lang="en" dirty="0" smtClean="0">
                <a:latin typeface="Andale Mono" charset="0"/>
                <a:ea typeface="Andale Mono" charset="0"/>
                <a:cs typeface="Andale Mono" charset="0"/>
                <a:sym typeface="Courier New"/>
              </a:rPr>
              <a:t>/bin/python</a:t>
            </a:r>
            <a:r>
              <a:rPr lang="en" dirty="0" smtClean="0">
                <a:sym typeface="Helvetica Neue"/>
              </a:rPr>
              <a:t>)</a:t>
            </a:r>
            <a:r>
              <a:rPr lang="en-US" dirty="0" smtClean="0">
                <a:sym typeface="Helvetica Neue"/>
              </a:rPr>
              <a:t> </a:t>
            </a:r>
            <a:br>
              <a:rPr lang="en-US" dirty="0" smtClean="0">
                <a:sym typeface="Helvetica Neue"/>
              </a:rPr>
            </a:br>
            <a:r>
              <a:rPr lang="en" b="1" dirty="0" smtClean="0">
                <a:sym typeface="Helvetica Neue"/>
              </a:rPr>
              <a:t>use</a:t>
            </a:r>
            <a:r>
              <a:rPr lang="en-US" b="1" dirty="0" smtClean="0">
                <a:sym typeface="Helvetica Neue"/>
              </a:rPr>
              <a:t> system Python </a:t>
            </a:r>
            <a:r>
              <a:rPr lang="en" b="1" dirty="0" smtClean="0">
                <a:sym typeface="Helvetica Neue"/>
              </a:rPr>
              <a:t>at your own risk</a:t>
            </a:r>
            <a:r>
              <a:rPr lang="en" dirty="0" smtClean="0">
                <a:sym typeface="Helvetica Neue"/>
              </a:rPr>
              <a:t>.</a:t>
            </a:r>
            <a:endParaRPr lang="en" dirty="0">
              <a:sym typeface="Helvetica Neue"/>
            </a:endParaRPr>
          </a:p>
        </p:txBody>
      </p:sp>
      <p:sp>
        <p:nvSpPr>
          <p:cNvPr id="178" name="Shape 178"/>
          <p:cNvSpPr txBox="1">
            <a:spLocks noGrp="1"/>
          </p:cNvSpPr>
          <p:nvPr>
            <p:ph type="sldNum" idx="12"/>
          </p:nvPr>
        </p:nvSpPr>
        <p:spPr/>
        <p:txBody>
          <a:bodyPr/>
          <a:lstStyle/>
          <a:p>
            <a:fld id="{00000000-1234-1234-1234-123412341234}" type="slidenum">
              <a:rPr lang="is-IS" smtClean="0"/>
              <a:pPr/>
              <a:t>15</a:t>
            </a:fld>
            <a:endParaRPr lang="is-IS"/>
          </a:p>
        </p:txBody>
      </p:sp>
      <p:pic>
        <p:nvPicPr>
          <p:cNvPr id="174" name="Shape 174"/>
          <p:cNvPicPr preferRelativeResize="0"/>
          <p:nvPr/>
        </p:nvPicPr>
        <p:blipFill>
          <a:blip r:embed="rId4">
            <a:alphaModFix/>
          </a:blip>
          <a:stretch>
            <a:fillRect/>
          </a:stretch>
        </p:blipFill>
        <p:spPr>
          <a:xfrm>
            <a:off x="9100745" y="282494"/>
            <a:ext cx="1561778" cy="1254139"/>
          </a:xfrm>
          <a:prstGeom prst="rect">
            <a:avLst/>
          </a:prstGeom>
          <a:noFill/>
          <a:ln>
            <a:noFill/>
          </a:ln>
        </p:spPr>
      </p:pic>
      <p:sp>
        <p:nvSpPr>
          <p:cNvPr id="175" name="Shape 175"/>
          <p:cNvSpPr txBox="1"/>
          <p:nvPr/>
        </p:nvSpPr>
        <p:spPr>
          <a:xfrm rot="-720266">
            <a:off x="9538563" y="1232884"/>
            <a:ext cx="1116414" cy="202824"/>
          </a:xfrm>
          <a:prstGeom prst="rect">
            <a:avLst/>
          </a:prstGeom>
          <a:noFill/>
          <a:ln>
            <a:noFill/>
          </a:ln>
        </p:spPr>
        <p:txBody>
          <a:bodyPr spcFirstLastPara="1" wrap="square" lIns="91425" tIns="91425" rIns="91425" bIns="91425" anchor="ctr" anchorCtr="0">
            <a:noAutofit/>
          </a:bodyPr>
          <a:lstStyle/>
          <a:p>
            <a:pPr algn="ctr">
              <a:spcBef>
                <a:spcPts val="0"/>
              </a:spcBef>
              <a:spcAft>
                <a:spcPts val="0"/>
              </a:spcAft>
            </a:pPr>
            <a:r>
              <a:rPr lang="en" sz="1000" b="1">
                <a:solidFill>
                  <a:srgbClr val="0000FF"/>
                </a:solidFill>
                <a:latin typeface="Courier New"/>
                <a:ea typeface="Courier New"/>
                <a:cs typeface="Courier New"/>
                <a:sym typeface="Courier New"/>
              </a:rPr>
              <a:t>python 3.5</a:t>
            </a:r>
            <a:endParaRPr sz="1000" b="1">
              <a:solidFill>
                <a:srgbClr val="0000FF"/>
              </a:solidFill>
              <a:latin typeface="Courier New"/>
              <a:ea typeface="Courier New"/>
              <a:cs typeface="Courier New"/>
              <a:sym typeface="Courier New"/>
            </a:endParaRPr>
          </a:p>
        </p:txBody>
      </p:sp>
      <p:pic>
        <p:nvPicPr>
          <p:cNvPr id="176" name="Shape 176"/>
          <p:cNvPicPr preferRelativeResize="0"/>
          <p:nvPr/>
        </p:nvPicPr>
        <p:blipFill>
          <a:blip r:embed="rId5">
            <a:alphaModFix/>
          </a:blip>
          <a:stretch>
            <a:fillRect/>
          </a:stretch>
        </p:blipFill>
        <p:spPr>
          <a:xfrm rot="574843">
            <a:off x="7205792" y="324998"/>
            <a:ext cx="1711234" cy="1169113"/>
          </a:xfrm>
          <a:prstGeom prst="rect">
            <a:avLst/>
          </a:prstGeom>
          <a:noFill/>
          <a:ln>
            <a:noFill/>
          </a:ln>
        </p:spPr>
      </p:pic>
      <p:sp>
        <p:nvSpPr>
          <p:cNvPr id="177" name="Shape 177"/>
          <p:cNvSpPr txBox="1"/>
          <p:nvPr/>
        </p:nvSpPr>
        <p:spPr>
          <a:xfrm rot="-737299">
            <a:off x="7679495" y="1232974"/>
            <a:ext cx="1116377" cy="202722"/>
          </a:xfrm>
          <a:prstGeom prst="rect">
            <a:avLst/>
          </a:prstGeom>
          <a:noFill/>
          <a:ln>
            <a:noFill/>
          </a:ln>
        </p:spPr>
        <p:txBody>
          <a:bodyPr spcFirstLastPara="1" wrap="square" lIns="91425" tIns="91425" rIns="91425" bIns="91425" anchor="ctr" anchorCtr="0">
            <a:noAutofit/>
          </a:bodyPr>
          <a:lstStyle/>
          <a:p>
            <a:pPr algn="ctr">
              <a:spcBef>
                <a:spcPts val="0"/>
              </a:spcBef>
              <a:spcAft>
                <a:spcPts val="0"/>
              </a:spcAft>
            </a:pPr>
            <a:r>
              <a:rPr lang="en" sz="1000" b="1">
                <a:solidFill>
                  <a:srgbClr val="0000FF"/>
                </a:solidFill>
                <a:latin typeface="Courier New"/>
                <a:ea typeface="Courier New"/>
                <a:cs typeface="Courier New"/>
                <a:sym typeface="Courier New"/>
              </a:rPr>
              <a:t>python 2.7</a:t>
            </a:r>
            <a:endParaRPr sz="1000" b="1">
              <a:solidFill>
                <a:srgbClr val="0000FF"/>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0" y="121734"/>
            <a:ext cx="11357841" cy="763500"/>
          </a:xfrm>
        </p:spPr>
        <p:txBody>
          <a:bodyPr/>
          <a:lstStyle/>
          <a:p>
            <a:r>
              <a:rPr lang="en" smtClean="0">
                <a:sym typeface="Helvetica Neue"/>
              </a:rPr>
              <a:t>Python Builds and Distributions</a:t>
            </a:r>
            <a:endParaRPr lang="en">
              <a:sym typeface="Helvetica Neue"/>
            </a:endParaRPr>
          </a:p>
        </p:txBody>
      </p:sp>
      <p:sp>
        <p:nvSpPr>
          <p:cNvPr id="184" name="Shape 184"/>
          <p:cNvSpPr txBox="1">
            <a:spLocks noGrp="1"/>
          </p:cNvSpPr>
          <p:nvPr>
            <p:ph type="body" idx="1"/>
          </p:nvPr>
        </p:nvSpPr>
        <p:spPr>
          <a:xfrm>
            <a:off x="0" y="885234"/>
            <a:ext cx="11357841" cy="4555200"/>
          </a:xfrm>
        </p:spPr>
        <p:txBody>
          <a:bodyPr/>
          <a:lstStyle/>
          <a:p>
            <a:pPr marL="114300" indent="0">
              <a:buNone/>
            </a:pPr>
            <a:r>
              <a:rPr lang="en" dirty="0" smtClean="0">
                <a:sym typeface="Helvetica Neue"/>
              </a:rPr>
              <a:t>Centers may build, install Python &amp; packages from</a:t>
            </a:r>
            <a:r>
              <a:rPr lang="en-US" dirty="0" smtClean="0">
                <a:sym typeface="Helvetica Neue"/>
              </a:rPr>
              <a:t>:</a:t>
            </a:r>
          </a:p>
          <a:p>
            <a:r>
              <a:rPr lang="en" sz="1800" dirty="0" smtClean="0">
                <a:sym typeface="Helvetica Neue"/>
              </a:rPr>
              <a:t>source</a:t>
            </a:r>
            <a:endParaRPr lang="en-US" sz="1800" dirty="0" smtClean="0">
              <a:sym typeface="Helvetica Neue"/>
            </a:endParaRPr>
          </a:p>
          <a:p>
            <a:r>
              <a:rPr lang="en" sz="1800" dirty="0" smtClean="0">
                <a:sym typeface="Helvetica Neue"/>
              </a:rPr>
              <a:t>package managers like </a:t>
            </a:r>
            <a:r>
              <a:rPr lang="en" sz="1800" dirty="0" err="1" smtClean="0">
                <a:sym typeface="Helvetica Neue"/>
              </a:rPr>
              <a:t>Spack</a:t>
            </a:r>
            <a:r>
              <a:rPr lang="en" sz="1800" dirty="0" smtClean="0">
                <a:sym typeface="Helvetica Neue"/>
              </a:rPr>
              <a:t>*</a:t>
            </a:r>
            <a:r>
              <a:rPr lang="en-US" sz="1800" dirty="0" smtClean="0">
                <a:sym typeface="Helvetica Neue"/>
              </a:rPr>
              <a:t/>
            </a:r>
            <a:br>
              <a:rPr lang="en-US" sz="1800" dirty="0" smtClean="0">
                <a:sym typeface="Helvetica Neue"/>
              </a:rPr>
            </a:br>
            <a:r>
              <a:rPr lang="en" sz="1800" dirty="0" smtClean="0">
                <a:sym typeface="Helvetica Neue"/>
                <a:hlinkClick r:id="rId3"/>
              </a:rPr>
              <a:t>https://spack.readthedocs.io/en/latest/</a:t>
            </a:r>
            <a:endParaRPr lang="en" sz="1800" dirty="0" smtClean="0">
              <a:sym typeface="Helvetica Neue"/>
            </a:endParaRPr>
          </a:p>
          <a:p>
            <a:r>
              <a:rPr lang="en" sz="1800" dirty="0" smtClean="0">
                <a:sym typeface="Helvetica Neue"/>
              </a:rPr>
              <a:t>using distribution</a:t>
            </a:r>
            <a:r>
              <a:rPr lang="en-US" sz="1800" dirty="0" smtClean="0">
                <a:sym typeface="Helvetica Neue"/>
              </a:rPr>
              <a:t>s</a:t>
            </a:r>
            <a:r>
              <a:rPr lang="en" sz="1800" dirty="0" smtClean="0">
                <a:sym typeface="Helvetica Neue"/>
              </a:rPr>
              <a:t> like</a:t>
            </a:r>
            <a:r>
              <a:rPr lang="en-US" sz="1800" dirty="0" smtClean="0">
                <a:sym typeface="Helvetica Neue"/>
              </a:rPr>
              <a:t>:</a:t>
            </a:r>
            <a:r>
              <a:rPr lang="en" sz="1800" dirty="0" smtClean="0">
                <a:sym typeface="Helvetica Neue"/>
              </a:rPr>
              <a:t> </a:t>
            </a:r>
            <a:endParaRPr lang="en-US" sz="1800" dirty="0" smtClean="0">
              <a:sym typeface="Helvetica Neue"/>
            </a:endParaRPr>
          </a:p>
          <a:p>
            <a:pPr lvl="1"/>
            <a:r>
              <a:rPr lang="en" sz="1800" dirty="0" smtClean="0">
                <a:sym typeface="Helvetica Neue"/>
              </a:rPr>
              <a:t>Anaconda</a:t>
            </a:r>
            <a:r>
              <a:rPr lang="en-US" sz="1800" dirty="0" smtClean="0">
                <a:sym typeface="Helvetica Neue"/>
              </a:rPr>
              <a:t/>
            </a:r>
            <a:br>
              <a:rPr lang="en-US" sz="1800" dirty="0" smtClean="0">
                <a:sym typeface="Helvetica Neue"/>
              </a:rPr>
            </a:br>
            <a:r>
              <a:rPr lang="en" sz="1800" dirty="0" smtClean="0">
                <a:sym typeface="Helvetica Neue"/>
                <a:hlinkClick r:id="rId4"/>
              </a:rPr>
              <a:t>https://docs.continuum.io/anaconda/</a:t>
            </a:r>
            <a:endParaRPr lang="en-US" sz="1800" dirty="0" smtClean="0">
              <a:sym typeface="Helvetica Neue"/>
            </a:endParaRPr>
          </a:p>
          <a:p>
            <a:pPr lvl="1"/>
            <a:r>
              <a:rPr lang="en-US" sz="1800" dirty="0" smtClean="0">
                <a:sym typeface="Helvetica Neue"/>
              </a:rPr>
              <a:t>Intel Python</a:t>
            </a:r>
            <a:r>
              <a:rPr lang="en-US" sz="1800" dirty="0">
                <a:sym typeface="Helvetica Neue"/>
              </a:rPr>
              <a:t/>
            </a:r>
            <a:br>
              <a:rPr lang="en-US" sz="1800" dirty="0">
                <a:sym typeface="Helvetica Neue"/>
              </a:rPr>
            </a:br>
            <a:r>
              <a:rPr lang="en" sz="1800" dirty="0" smtClean="0">
                <a:sym typeface="Helvetica Neue"/>
                <a:hlinkClick r:id="rId5"/>
              </a:rPr>
              <a:t>https://software.intel.com/en-us/distribution-for-python</a:t>
            </a:r>
            <a:endParaRPr lang="en-US" sz="1800" dirty="0" smtClean="0">
              <a:sym typeface="Helvetica Neue"/>
            </a:endParaRPr>
          </a:p>
          <a:p>
            <a:pPr lvl="1"/>
            <a:r>
              <a:rPr lang="en-US" sz="1800" dirty="0" err="1" smtClean="0">
                <a:sym typeface="Helvetica Neue"/>
              </a:rPr>
              <a:t>Enthought</a:t>
            </a:r>
            <a:r>
              <a:rPr lang="en-US" sz="1800" dirty="0" smtClean="0">
                <a:sym typeface="Helvetica Neue"/>
              </a:rPr>
              <a:t> </a:t>
            </a:r>
            <a:r>
              <a:rPr lang="en-US" sz="1800" dirty="0">
                <a:sym typeface="Helvetica Neue"/>
              </a:rPr>
              <a:t>Canopy</a:t>
            </a:r>
            <a:br>
              <a:rPr lang="en-US" sz="1800" dirty="0">
                <a:sym typeface="Helvetica Neue"/>
              </a:rPr>
            </a:br>
            <a:r>
              <a:rPr lang="en" sz="1800" dirty="0">
                <a:sym typeface="Helvetica Neue"/>
                <a:hlinkClick r:id="rId5"/>
              </a:rPr>
              <a:t> https</a:t>
            </a:r>
            <a:r>
              <a:rPr lang="en" sz="1800" dirty="0" smtClean="0">
                <a:sym typeface="Helvetica Neue"/>
                <a:hlinkClick r:id="rId5"/>
              </a:rPr>
              <a:t>://</a:t>
            </a:r>
            <a:r>
              <a:rPr lang="en-US" sz="1800" dirty="0" smtClean="0">
                <a:sym typeface="Helvetica Neue"/>
                <a:hlinkClick r:id="rId5"/>
              </a:rPr>
              <a:t>www.enthought</a:t>
            </a:r>
            <a:r>
              <a:rPr lang="en" sz="1800" dirty="0" smtClean="0">
                <a:sym typeface="Helvetica Neue"/>
                <a:hlinkClick r:id="rId5"/>
              </a:rPr>
              <a:t>.com/</a:t>
            </a:r>
            <a:r>
              <a:rPr lang="en-US" sz="1800" dirty="0" smtClean="0">
                <a:sym typeface="Helvetica Neue"/>
                <a:hlinkClick r:id="rId5"/>
              </a:rPr>
              <a:t>product/canopy/</a:t>
            </a:r>
            <a:r>
              <a:rPr lang="en" sz="1800" dirty="0" smtClean="0">
                <a:sym typeface="Helvetica Neue"/>
                <a:hlinkClick r:id="rId5"/>
              </a:rPr>
              <a:t> </a:t>
            </a:r>
            <a:r>
              <a:rPr lang="en-US" sz="1400" dirty="0">
                <a:sym typeface="Helvetica Neue"/>
              </a:rPr>
              <a:t/>
            </a:r>
            <a:br>
              <a:rPr lang="en-US" sz="1400" dirty="0">
                <a:sym typeface="Helvetica Neue"/>
              </a:rPr>
            </a:br>
            <a:endParaRPr lang="en" sz="1400" dirty="0" smtClean="0">
              <a:sym typeface="Helvetica Neue"/>
            </a:endParaRPr>
          </a:p>
          <a:p>
            <a:r>
              <a:rPr lang="en" sz="1800" dirty="0" smtClean="0">
                <a:sym typeface="Helvetica Neue"/>
              </a:rPr>
              <a:t>or all of the above.</a:t>
            </a:r>
          </a:p>
          <a:p>
            <a:pPr marL="114300" indent="0">
              <a:buNone/>
            </a:pPr>
            <a:endParaRPr lang="en" dirty="0" smtClean="0">
              <a:sym typeface="Helvetica Neue"/>
            </a:endParaRPr>
          </a:p>
          <a:p>
            <a:pPr marL="114300" indent="0">
              <a:buNone/>
            </a:pPr>
            <a:r>
              <a:rPr lang="en" dirty="0" smtClean="0">
                <a:sym typeface="Helvetica Neue"/>
              </a:rPr>
              <a:t>Centers also let users set up their own!</a:t>
            </a:r>
          </a:p>
          <a:p>
            <a:r>
              <a:rPr lang="en" sz="1800" dirty="0" smtClean="0">
                <a:sym typeface="Helvetica Neue"/>
              </a:rPr>
              <a:t>Packages depending on MPI should always be built against system vendor-provided libraries.</a:t>
            </a:r>
          </a:p>
          <a:p>
            <a:r>
              <a:rPr lang="en" sz="1800" dirty="0" smtClean="0">
                <a:sym typeface="Helvetica Neue"/>
              </a:rPr>
              <a:t>Anaconda distribution comes with Intel MKL built-in.</a:t>
            </a:r>
            <a:endParaRPr lang="en-US" sz="1800" dirty="0" smtClean="0">
              <a:sym typeface="Helvetica Neue"/>
            </a:endParaRPr>
          </a:p>
          <a:p>
            <a:r>
              <a:rPr lang="en" sz="1800" dirty="0" smtClean="0">
                <a:sym typeface="Helvetica Neue"/>
              </a:rPr>
              <a:t>Intel distribution heavily leverages Anaconda tools.</a:t>
            </a:r>
            <a:endParaRPr lang="en" sz="1800" dirty="0">
              <a:sym typeface="Helvetica Neue"/>
            </a:endParaRPr>
          </a:p>
        </p:txBody>
      </p:sp>
      <p:pic>
        <p:nvPicPr>
          <p:cNvPr id="186" name="Shape 186"/>
          <p:cNvPicPr preferRelativeResize="0"/>
          <p:nvPr/>
        </p:nvPicPr>
        <p:blipFill>
          <a:blip r:embed="rId6">
            <a:alphaModFix/>
          </a:blip>
          <a:stretch>
            <a:fillRect/>
          </a:stretch>
        </p:blipFill>
        <p:spPr>
          <a:xfrm>
            <a:off x="8042805" y="705468"/>
            <a:ext cx="3315036" cy="840328"/>
          </a:xfrm>
          <a:prstGeom prst="rect">
            <a:avLst/>
          </a:prstGeom>
          <a:noFill/>
          <a:ln>
            <a:noFill/>
          </a:ln>
        </p:spPr>
      </p:pic>
      <p:pic>
        <p:nvPicPr>
          <p:cNvPr id="187" name="Shape 187"/>
          <p:cNvPicPr preferRelativeResize="0"/>
          <p:nvPr/>
        </p:nvPicPr>
        <p:blipFill>
          <a:blip r:embed="rId7">
            <a:alphaModFix/>
          </a:blip>
          <a:stretch>
            <a:fillRect/>
          </a:stretch>
        </p:blipFill>
        <p:spPr>
          <a:xfrm>
            <a:off x="7355313" y="1777773"/>
            <a:ext cx="2431495" cy="703772"/>
          </a:xfrm>
          <a:prstGeom prst="rect">
            <a:avLst/>
          </a:prstGeom>
          <a:noFill/>
          <a:ln>
            <a:noFill/>
          </a:ln>
        </p:spPr>
      </p:pic>
      <p:pic>
        <p:nvPicPr>
          <p:cNvPr id="188" name="Shape 188"/>
          <p:cNvPicPr preferRelativeResize="0"/>
          <p:nvPr/>
        </p:nvPicPr>
        <p:blipFill>
          <a:blip r:embed="rId8">
            <a:alphaModFix/>
          </a:blip>
          <a:stretch>
            <a:fillRect/>
          </a:stretch>
        </p:blipFill>
        <p:spPr>
          <a:xfrm>
            <a:off x="10036880" y="1777772"/>
            <a:ext cx="1165005" cy="913635"/>
          </a:xfrm>
          <a:prstGeom prst="rect">
            <a:avLst/>
          </a:prstGeom>
          <a:noFill/>
          <a:ln>
            <a:noFill/>
          </a:ln>
        </p:spPr>
      </p:pic>
      <p:sp>
        <p:nvSpPr>
          <p:cNvPr id="189" name="Shape 189"/>
          <p:cNvSpPr txBox="1"/>
          <p:nvPr/>
        </p:nvSpPr>
        <p:spPr>
          <a:xfrm>
            <a:off x="552377" y="6316857"/>
            <a:ext cx="6343098" cy="353766"/>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1200" dirty="0">
                <a:latin typeface="Helvetica Neue"/>
                <a:ea typeface="Helvetica Neue"/>
                <a:cs typeface="Helvetica Neue"/>
                <a:sym typeface="Helvetica Neue"/>
              </a:rPr>
              <a:t>[* </a:t>
            </a:r>
            <a:r>
              <a:rPr lang="en" sz="1200" dirty="0" err="1" smtClean="0">
                <a:latin typeface="Helvetica Neue"/>
                <a:ea typeface="Helvetica Neue"/>
                <a:cs typeface="Helvetica Neue"/>
                <a:sym typeface="Helvetica Neue"/>
              </a:rPr>
              <a:t>Spack</a:t>
            </a:r>
            <a:r>
              <a:rPr lang="en-US" sz="1200" dirty="0">
                <a:latin typeface="Helvetica Neue"/>
                <a:ea typeface="Helvetica Neue"/>
                <a:cs typeface="Helvetica Neue"/>
                <a:sym typeface="Helvetica Neue"/>
              </a:rPr>
              <a:t> </a:t>
            </a:r>
            <a:r>
              <a:rPr lang="en-US" sz="1200" dirty="0" smtClean="0">
                <a:latin typeface="Helvetica Neue"/>
                <a:ea typeface="Helvetica Neue"/>
                <a:cs typeface="Helvetica Neue"/>
                <a:sym typeface="Helvetica Neue"/>
              </a:rPr>
              <a:t>is also featured here at the ECP 2</a:t>
            </a:r>
            <a:r>
              <a:rPr lang="en-US" sz="1200" baseline="30000" dirty="0" smtClean="0">
                <a:latin typeface="Helvetica Neue"/>
                <a:ea typeface="Helvetica Neue"/>
                <a:cs typeface="Helvetica Neue"/>
                <a:sym typeface="Helvetica Neue"/>
              </a:rPr>
              <a:t>nd</a:t>
            </a:r>
            <a:r>
              <a:rPr lang="en-US" sz="1200" dirty="0" smtClean="0">
                <a:latin typeface="Helvetica Neue"/>
                <a:ea typeface="Helvetica Neue"/>
                <a:cs typeface="Helvetica Neue"/>
                <a:sym typeface="Helvetica Neue"/>
              </a:rPr>
              <a:t> Annual Meeting</a:t>
            </a:r>
            <a:r>
              <a:rPr lang="en-US" sz="1200" dirty="0">
                <a:latin typeface="Helvetica Neue"/>
                <a:ea typeface="Helvetica Neue"/>
                <a:cs typeface="Helvetica Neue"/>
                <a:sym typeface="Helvetica Neue"/>
              </a:rPr>
              <a:t>!</a:t>
            </a:r>
            <a:r>
              <a:rPr lang="en" sz="1200" dirty="0" smtClean="0">
                <a:latin typeface="Helvetica Neue"/>
                <a:ea typeface="Helvetica Neue"/>
                <a:cs typeface="Helvetica Neue"/>
                <a:sym typeface="Helvetica Neue"/>
              </a:rPr>
              <a:t>]</a:t>
            </a:r>
            <a:endParaRPr sz="1200" dirty="0">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p:txBody>
          <a:bodyPr/>
          <a:lstStyle/>
          <a:p>
            <a:r>
              <a:rPr lang="en" dirty="0" smtClean="0">
                <a:sym typeface="Helvetica Neue"/>
              </a:rPr>
              <a:t>Customizing</a:t>
            </a:r>
            <a:r>
              <a:rPr lang="en-US" dirty="0" smtClean="0">
                <a:sym typeface="Helvetica Neue"/>
              </a:rPr>
              <a:t> and Controlling Your </a:t>
            </a:r>
            <a:r>
              <a:rPr lang="en-US" dirty="0">
                <a:sym typeface="Helvetica Neue"/>
              </a:rPr>
              <a:t>E</a:t>
            </a:r>
            <a:r>
              <a:rPr lang="en-US" dirty="0" smtClean="0">
                <a:sym typeface="Helvetica Neue"/>
              </a:rPr>
              <a:t>nvironment</a:t>
            </a:r>
            <a:r>
              <a:rPr lang="en" dirty="0" smtClean="0">
                <a:sym typeface="Helvetica Neue"/>
              </a:rPr>
              <a:t> I: </a:t>
            </a:r>
            <a:r>
              <a:rPr lang="en" dirty="0" err="1" smtClean="0">
                <a:sym typeface="Helvetica Neue"/>
              </a:rPr>
              <a:t>Virtualenv</a:t>
            </a:r>
            <a:endParaRPr lang="en" dirty="0">
              <a:sym typeface="Helvetica Neue"/>
            </a:endParaRPr>
          </a:p>
        </p:txBody>
      </p:sp>
      <p:sp>
        <p:nvSpPr>
          <p:cNvPr id="195" name="Shape 195"/>
          <p:cNvSpPr txBox="1">
            <a:spLocks noGrp="1"/>
          </p:cNvSpPr>
          <p:nvPr>
            <p:ph type="body" idx="1"/>
          </p:nvPr>
        </p:nvSpPr>
        <p:spPr/>
        <p:txBody>
          <a:bodyPr/>
          <a:lstStyle/>
          <a:p>
            <a:pPr marL="114300" indent="0">
              <a:buNone/>
            </a:pPr>
            <a:r>
              <a:rPr lang="en" dirty="0" smtClean="0">
                <a:sym typeface="Helvetica Neue"/>
              </a:rPr>
              <a:t>User-controlled isolated python environments</a:t>
            </a:r>
          </a:p>
          <a:p>
            <a:r>
              <a:rPr lang="en-US" dirty="0" smtClean="0">
                <a:sym typeface="Helvetica Neue"/>
              </a:rPr>
              <a:t>Almost universally used outside of science</a:t>
            </a:r>
          </a:p>
          <a:p>
            <a:r>
              <a:rPr lang="en" dirty="0" smtClean="0">
                <a:sym typeface="Helvetica Neue"/>
              </a:rPr>
              <a:t>Site packages root under your control</a:t>
            </a:r>
          </a:p>
          <a:p>
            <a:r>
              <a:rPr lang="en" dirty="0" smtClean="0">
                <a:sym typeface="Helvetica Neue"/>
              </a:rPr>
              <a:t>Activated </a:t>
            </a:r>
            <a:r>
              <a:rPr lang="en" dirty="0" err="1" smtClean="0">
                <a:sym typeface="Helvetica Neue"/>
              </a:rPr>
              <a:t>venvs</a:t>
            </a:r>
            <a:r>
              <a:rPr lang="en" dirty="0" smtClean="0">
                <a:sym typeface="Helvetica Neue"/>
              </a:rPr>
              <a:t> preclude other python interpreters </a:t>
            </a:r>
          </a:p>
          <a:p>
            <a:r>
              <a:rPr lang="en" dirty="0" smtClean="0">
                <a:sym typeface="Helvetica Neue"/>
              </a:rPr>
              <a:t>Semi-conflicts with environment modules</a:t>
            </a:r>
            <a:endParaRPr lang="en-US" dirty="0" smtClean="0">
              <a:sym typeface="Helvetica Neue"/>
            </a:endParaRPr>
          </a:p>
          <a:p>
            <a:pPr lvl="1"/>
            <a:r>
              <a:rPr lang="en" dirty="0" smtClean="0">
                <a:sym typeface="Helvetica Neue"/>
              </a:rPr>
              <a:t>Setup environment modules prior to activation</a:t>
            </a:r>
            <a:endParaRPr lang="en-US" dirty="0" smtClean="0">
              <a:sym typeface="Helvetica Neue"/>
            </a:endParaRPr>
          </a:p>
          <a:p>
            <a:pPr marL="596900" lvl="1" indent="0">
              <a:buNone/>
            </a:pPr>
            <a:r>
              <a:rPr lang="en-US" dirty="0" smtClean="0">
                <a:sym typeface="Helvetica Neue"/>
              </a:rPr>
              <a:t/>
            </a:r>
            <a:br>
              <a:rPr lang="en-US" dirty="0" smtClean="0">
                <a:sym typeface="Helvetica Neue"/>
              </a:rPr>
            </a:br>
            <a:r>
              <a:rPr lang="en" b="1" dirty="0" smtClean="0">
                <a:solidFill>
                  <a:schemeClr val="tx2">
                    <a:lumMod val="75000"/>
                  </a:schemeClr>
                </a:solidFill>
                <a:latin typeface="Andale Mono" charset="0"/>
                <a:ea typeface="Andale Mono" charset="0"/>
                <a:cs typeface="Andale Mono" charset="0"/>
                <a:sym typeface="Courier New"/>
              </a:rPr>
              <a:t>$ </a:t>
            </a:r>
            <a:r>
              <a:rPr lang="en" b="1" dirty="0" err="1" smtClean="0">
                <a:solidFill>
                  <a:schemeClr val="tx2">
                    <a:lumMod val="75000"/>
                  </a:schemeClr>
                </a:solidFill>
                <a:latin typeface="Andale Mono" charset="0"/>
                <a:ea typeface="Andale Mono" charset="0"/>
                <a:cs typeface="Andale Mono" charset="0"/>
                <a:sym typeface="Courier New"/>
              </a:rPr>
              <a:t>virtualenv</a:t>
            </a:r>
            <a:r>
              <a:rPr lang="en" b="1" dirty="0" smtClean="0">
                <a:solidFill>
                  <a:schemeClr val="tx2">
                    <a:lumMod val="75000"/>
                  </a:schemeClr>
                </a:solidFill>
                <a:latin typeface="Andale Mono" charset="0"/>
                <a:ea typeface="Andale Mono" charset="0"/>
                <a:cs typeface="Andale Mono" charset="0"/>
                <a:sym typeface="Courier New"/>
              </a:rPr>
              <a:t> -p python2.7 /path/to/</a:t>
            </a:r>
            <a:r>
              <a:rPr lang="en" b="1" dirty="0" err="1" smtClean="0">
                <a:solidFill>
                  <a:schemeClr val="tx2">
                    <a:lumMod val="75000"/>
                  </a:schemeClr>
                </a:solidFill>
                <a:latin typeface="Andale Mono" charset="0"/>
                <a:ea typeface="Andale Mono" charset="0"/>
                <a:cs typeface="Andale Mono" charset="0"/>
                <a:sym typeface="Courier New"/>
              </a:rPr>
              <a:t>my_env</a:t>
            </a:r>
            <a:r>
              <a:rPr lang="en" b="1" dirty="0" smtClean="0">
                <a:solidFill>
                  <a:schemeClr val="tx2">
                    <a:lumMod val="75000"/>
                  </a:schemeClr>
                </a:solidFill>
                <a:latin typeface="Andale Mono" charset="0"/>
                <a:ea typeface="Andale Mono" charset="0"/>
                <a:cs typeface="Andale Mono" charset="0"/>
                <a:sym typeface="Courier New"/>
              </a:rPr>
              <a:t/>
            </a:r>
            <a:br>
              <a:rPr lang="en" b="1" dirty="0" smtClean="0">
                <a:solidFill>
                  <a:schemeClr val="tx2">
                    <a:lumMod val="75000"/>
                  </a:schemeClr>
                </a:solidFill>
                <a:latin typeface="Andale Mono" charset="0"/>
                <a:ea typeface="Andale Mono" charset="0"/>
                <a:cs typeface="Andale Mono" charset="0"/>
                <a:sym typeface="Courier New"/>
              </a:rPr>
            </a:br>
            <a:r>
              <a:rPr lang="en" b="1" dirty="0" smtClean="0">
                <a:solidFill>
                  <a:schemeClr val="tx2">
                    <a:lumMod val="75000"/>
                  </a:schemeClr>
                </a:solidFill>
                <a:latin typeface="Andale Mono" charset="0"/>
                <a:ea typeface="Andale Mono" charset="0"/>
                <a:cs typeface="Andale Mono" charset="0"/>
                <a:sym typeface="Courier New"/>
              </a:rPr>
              <a:t>$ . /path/to/</a:t>
            </a:r>
            <a:r>
              <a:rPr lang="en" b="1" dirty="0" err="1" smtClean="0">
                <a:solidFill>
                  <a:schemeClr val="tx2">
                    <a:lumMod val="75000"/>
                  </a:schemeClr>
                </a:solidFill>
                <a:latin typeface="Andale Mono" charset="0"/>
                <a:ea typeface="Andale Mono" charset="0"/>
                <a:cs typeface="Andale Mono" charset="0"/>
                <a:sym typeface="Courier New"/>
              </a:rPr>
              <a:t>my_env</a:t>
            </a:r>
            <a:r>
              <a:rPr lang="en" b="1" dirty="0" smtClean="0">
                <a:solidFill>
                  <a:schemeClr val="tx2">
                    <a:lumMod val="75000"/>
                  </a:schemeClr>
                </a:solidFill>
                <a:latin typeface="Andale Mono" charset="0"/>
                <a:ea typeface="Andale Mono" charset="0"/>
                <a:cs typeface="Andale Mono" charset="0"/>
                <a:sym typeface="Courier New"/>
              </a:rPr>
              <a:t>/bin/activate</a:t>
            </a:r>
            <a:br>
              <a:rPr lang="en" b="1" dirty="0" smtClean="0">
                <a:solidFill>
                  <a:schemeClr val="tx2">
                    <a:lumMod val="75000"/>
                  </a:schemeClr>
                </a:solidFill>
                <a:latin typeface="Andale Mono" charset="0"/>
                <a:ea typeface="Andale Mono" charset="0"/>
                <a:cs typeface="Andale Mono" charset="0"/>
                <a:sym typeface="Courier New"/>
              </a:rPr>
            </a:br>
            <a:r>
              <a:rPr lang="en" b="1" dirty="0" smtClean="0">
                <a:solidFill>
                  <a:schemeClr val="tx2">
                    <a:lumMod val="75000"/>
                  </a:schemeClr>
                </a:solidFill>
                <a:latin typeface="Andale Mono" charset="0"/>
                <a:ea typeface="Andale Mono" charset="0"/>
                <a:cs typeface="Andale Mono" charset="0"/>
                <a:sym typeface="Courier New"/>
              </a:rPr>
              <a:t>(</a:t>
            </a:r>
            <a:r>
              <a:rPr lang="en" b="1" dirty="0" err="1" smtClean="0">
                <a:solidFill>
                  <a:schemeClr val="tx2">
                    <a:lumMod val="75000"/>
                  </a:schemeClr>
                </a:solidFill>
                <a:latin typeface="Andale Mono" charset="0"/>
                <a:ea typeface="Andale Mono" charset="0"/>
                <a:cs typeface="Andale Mono" charset="0"/>
                <a:sym typeface="Courier New"/>
              </a:rPr>
              <a:t>my_env</a:t>
            </a:r>
            <a:r>
              <a:rPr lang="en" b="1" dirty="0" smtClean="0">
                <a:solidFill>
                  <a:schemeClr val="tx2">
                    <a:lumMod val="75000"/>
                  </a:schemeClr>
                </a:solidFill>
                <a:latin typeface="Andale Mono" charset="0"/>
                <a:ea typeface="Andale Mono" charset="0"/>
                <a:cs typeface="Andale Mono" charset="0"/>
                <a:sym typeface="Courier New"/>
              </a:rPr>
              <a:t>)$ pip install --trusted-host \ </a:t>
            </a:r>
            <a:br>
              <a:rPr lang="en" b="1" dirty="0" smtClean="0">
                <a:solidFill>
                  <a:schemeClr val="tx2">
                    <a:lumMod val="75000"/>
                  </a:schemeClr>
                </a:solidFill>
                <a:latin typeface="Andale Mono" charset="0"/>
                <a:ea typeface="Andale Mono" charset="0"/>
                <a:cs typeface="Andale Mono" charset="0"/>
                <a:sym typeface="Courier New"/>
              </a:rPr>
            </a:br>
            <a:r>
              <a:rPr lang="en" b="1" dirty="0" smtClean="0">
                <a:solidFill>
                  <a:schemeClr val="tx2">
                    <a:lumMod val="75000"/>
                  </a:schemeClr>
                </a:solidFill>
                <a:latin typeface="Andale Mono" charset="0"/>
                <a:ea typeface="Andale Mono" charset="0"/>
                <a:cs typeface="Andale Mono" charset="0"/>
                <a:sym typeface="Courier New"/>
              </a:rPr>
              <a:t>              </a:t>
            </a:r>
            <a:r>
              <a:rPr lang="en" b="1" dirty="0" err="1" smtClean="0">
                <a:solidFill>
                  <a:schemeClr val="tx2">
                    <a:lumMod val="75000"/>
                  </a:schemeClr>
                </a:solidFill>
                <a:latin typeface="Andale Mono" charset="0"/>
                <a:ea typeface="Andale Mono" charset="0"/>
                <a:cs typeface="Andale Mono" charset="0"/>
                <a:sym typeface="Courier New"/>
              </a:rPr>
              <a:t>pypi.python.org</a:t>
            </a:r>
            <a:r>
              <a:rPr lang="en" b="1" dirty="0" smtClean="0">
                <a:solidFill>
                  <a:schemeClr val="tx2">
                    <a:lumMod val="75000"/>
                  </a:schemeClr>
                </a:solidFill>
                <a:latin typeface="Andale Mono" charset="0"/>
                <a:ea typeface="Andale Mono" charset="0"/>
                <a:cs typeface="Andale Mono" charset="0"/>
                <a:sym typeface="Courier New"/>
              </a:rPr>
              <a:t> -U pip</a:t>
            </a:r>
            <a:br>
              <a:rPr lang="en" b="1" dirty="0" smtClean="0">
                <a:solidFill>
                  <a:schemeClr val="tx2">
                    <a:lumMod val="75000"/>
                  </a:schemeClr>
                </a:solidFill>
                <a:latin typeface="Andale Mono" charset="0"/>
                <a:ea typeface="Andale Mono" charset="0"/>
                <a:cs typeface="Andale Mono" charset="0"/>
                <a:sym typeface="Courier New"/>
              </a:rPr>
            </a:br>
            <a:r>
              <a:rPr lang="en" b="1" dirty="0" smtClean="0">
                <a:solidFill>
                  <a:schemeClr val="tx2">
                    <a:lumMod val="75000"/>
                  </a:schemeClr>
                </a:solidFill>
                <a:latin typeface="Andale Mono" charset="0"/>
                <a:ea typeface="Andale Mono" charset="0"/>
                <a:cs typeface="Andale Mono" charset="0"/>
                <a:sym typeface="Courier New"/>
              </a:rPr>
              <a:t>(</a:t>
            </a:r>
            <a:r>
              <a:rPr lang="en" b="1" dirty="0" err="1" smtClean="0">
                <a:solidFill>
                  <a:schemeClr val="tx2">
                    <a:lumMod val="75000"/>
                  </a:schemeClr>
                </a:solidFill>
                <a:latin typeface="Andale Mono" charset="0"/>
                <a:ea typeface="Andale Mono" charset="0"/>
                <a:cs typeface="Andale Mono" charset="0"/>
                <a:sym typeface="Courier New"/>
              </a:rPr>
              <a:t>my_env</a:t>
            </a:r>
            <a:r>
              <a:rPr lang="en" b="1" dirty="0" smtClean="0">
                <a:solidFill>
                  <a:schemeClr val="tx2">
                    <a:lumMod val="75000"/>
                  </a:schemeClr>
                </a:solidFill>
                <a:latin typeface="Andale Mono" charset="0"/>
                <a:ea typeface="Andale Mono" charset="0"/>
                <a:cs typeface="Andale Mono" charset="0"/>
                <a:sym typeface="Courier New"/>
              </a:rPr>
              <a:t>)$ CC=cc MPICC=cc pip install -v \</a:t>
            </a:r>
            <a:br>
              <a:rPr lang="en" b="1" dirty="0" smtClean="0">
                <a:solidFill>
                  <a:schemeClr val="tx2">
                    <a:lumMod val="75000"/>
                  </a:schemeClr>
                </a:solidFill>
                <a:latin typeface="Andale Mono" charset="0"/>
                <a:ea typeface="Andale Mono" charset="0"/>
                <a:cs typeface="Andale Mono" charset="0"/>
                <a:sym typeface="Courier New"/>
              </a:rPr>
            </a:br>
            <a:r>
              <a:rPr lang="en" b="1" dirty="0" smtClean="0">
                <a:solidFill>
                  <a:schemeClr val="tx2">
                    <a:lumMod val="75000"/>
                  </a:schemeClr>
                </a:solidFill>
                <a:latin typeface="Andale Mono" charset="0"/>
                <a:ea typeface="Andale Mono" charset="0"/>
                <a:cs typeface="Andale Mono" charset="0"/>
                <a:sym typeface="Courier New"/>
              </a:rPr>
              <a:t>                --no-binary :all: mpi4py</a:t>
            </a:r>
            <a:br>
              <a:rPr lang="en" b="1" dirty="0" smtClean="0">
                <a:solidFill>
                  <a:schemeClr val="tx2">
                    <a:lumMod val="75000"/>
                  </a:schemeClr>
                </a:solidFill>
                <a:latin typeface="Andale Mono" charset="0"/>
                <a:ea typeface="Andale Mono" charset="0"/>
                <a:cs typeface="Andale Mono" charset="0"/>
                <a:sym typeface="Courier New"/>
              </a:rPr>
            </a:br>
            <a:r>
              <a:rPr lang="en" b="1" dirty="0" smtClean="0">
                <a:solidFill>
                  <a:schemeClr val="tx2">
                    <a:lumMod val="75000"/>
                  </a:schemeClr>
                </a:solidFill>
                <a:latin typeface="Andale Mono" charset="0"/>
                <a:ea typeface="Andale Mono" charset="0"/>
                <a:cs typeface="Andale Mono" charset="0"/>
                <a:sym typeface="Courier New"/>
              </a:rPr>
              <a:t>(</a:t>
            </a:r>
            <a:r>
              <a:rPr lang="en" b="1" dirty="0" err="1" smtClean="0">
                <a:solidFill>
                  <a:schemeClr val="tx2">
                    <a:lumMod val="75000"/>
                  </a:schemeClr>
                </a:solidFill>
                <a:latin typeface="Andale Mono" charset="0"/>
                <a:ea typeface="Andale Mono" charset="0"/>
                <a:cs typeface="Andale Mono" charset="0"/>
                <a:sym typeface="Courier New"/>
              </a:rPr>
              <a:t>my_env</a:t>
            </a:r>
            <a:r>
              <a:rPr lang="en" b="1" dirty="0" smtClean="0">
                <a:solidFill>
                  <a:schemeClr val="tx2">
                    <a:lumMod val="75000"/>
                  </a:schemeClr>
                </a:solidFill>
                <a:latin typeface="Andale Mono" charset="0"/>
                <a:ea typeface="Andale Mono" charset="0"/>
                <a:cs typeface="Andale Mono" charset="0"/>
                <a:sym typeface="Courier New"/>
              </a:rPr>
              <a:t>)$ deactivate</a:t>
            </a:r>
            <a:endParaRPr lang="en" b="1" dirty="0">
              <a:solidFill>
                <a:schemeClr val="tx2">
                  <a:lumMod val="75000"/>
                </a:schemeClr>
              </a:solidFill>
              <a:latin typeface="Andale Mono" charset="0"/>
              <a:ea typeface="Andale Mono" charset="0"/>
              <a:cs typeface="Andale Mono" charset="0"/>
              <a:sym typeface="Courier New"/>
            </a:endParaRPr>
          </a:p>
        </p:txBody>
      </p:sp>
      <p:sp>
        <p:nvSpPr>
          <p:cNvPr id="196" name="Shape 196"/>
          <p:cNvSpPr txBox="1">
            <a:spLocks noGrp="1"/>
          </p:cNvSpPr>
          <p:nvPr>
            <p:ph type="sldNum" idx="12"/>
          </p:nvPr>
        </p:nvSpPr>
        <p:spPr/>
        <p:txBody>
          <a:bodyPr/>
          <a:lstStyle/>
          <a:p>
            <a:fld id="{00000000-1234-1234-1234-123412341234}" type="slidenum">
              <a:rPr lang="en" smtClean="0"/>
              <a:pPr/>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415492" y="593367"/>
            <a:ext cx="11773333" cy="763500"/>
          </a:xfrm>
        </p:spPr>
        <p:txBody>
          <a:bodyPr/>
          <a:lstStyle/>
          <a:p>
            <a:r>
              <a:rPr lang="en" dirty="0">
                <a:sym typeface="Helvetica Neue"/>
              </a:rPr>
              <a:t>Customizing</a:t>
            </a:r>
            <a:r>
              <a:rPr lang="en-US" dirty="0">
                <a:sym typeface="Helvetica Neue"/>
              </a:rPr>
              <a:t> and Controlling Your Environment</a:t>
            </a:r>
            <a:r>
              <a:rPr lang="en" dirty="0" smtClean="0">
                <a:sym typeface="Helvetica Neue"/>
              </a:rPr>
              <a:t> I: </a:t>
            </a:r>
            <a:r>
              <a:rPr lang="en" dirty="0" err="1" smtClean="0">
                <a:sym typeface="Helvetica Neue"/>
              </a:rPr>
              <a:t>Virtualenv</a:t>
            </a:r>
            <a:r>
              <a:rPr lang="en" dirty="0" smtClean="0">
                <a:sym typeface="Helvetica Neue"/>
              </a:rPr>
              <a:t> (cont’d)</a:t>
            </a:r>
            <a:endParaRPr lang="en" dirty="0">
              <a:sym typeface="Helvetica Neue"/>
            </a:endParaRPr>
          </a:p>
        </p:txBody>
      </p:sp>
      <p:sp>
        <p:nvSpPr>
          <p:cNvPr id="202" name="Shape 202"/>
          <p:cNvSpPr txBox="1">
            <a:spLocks noGrp="1"/>
          </p:cNvSpPr>
          <p:nvPr>
            <p:ph type="body" idx="1"/>
          </p:nvPr>
        </p:nvSpPr>
        <p:spPr/>
        <p:txBody>
          <a:bodyPr/>
          <a:lstStyle/>
          <a:p>
            <a:pPr marL="114300" indent="0">
              <a:buNone/>
            </a:pPr>
            <a:r>
              <a:rPr lang="en-US" dirty="0" smtClean="0">
                <a:sym typeface="Helvetica Neue"/>
              </a:rPr>
              <a:t>Using </a:t>
            </a:r>
            <a:r>
              <a:rPr lang="en-US" dirty="0">
                <a:sym typeface="Helvetica Neue"/>
              </a:rPr>
              <a:t>y</a:t>
            </a:r>
            <a:r>
              <a:rPr lang="en" dirty="0" smtClean="0">
                <a:sym typeface="Helvetica Neue"/>
              </a:rPr>
              <a:t>our packages with an external interpreter</a:t>
            </a:r>
            <a:r>
              <a:rPr lang="en-US" dirty="0" smtClean="0">
                <a:sym typeface="Helvetica Neue"/>
              </a:rPr>
              <a:t>:</a:t>
            </a:r>
            <a:endParaRPr lang="en" dirty="0" smtClean="0">
              <a:sym typeface="Helvetica Neue"/>
            </a:endParaRPr>
          </a:p>
          <a:p>
            <a:r>
              <a:rPr lang="en" dirty="0" smtClean="0">
                <a:sym typeface="Helvetica Neue"/>
              </a:rPr>
              <a:t>Install your own packages in your </a:t>
            </a:r>
            <a:r>
              <a:rPr lang="en" dirty="0" err="1" smtClean="0">
                <a:sym typeface="Helvetica Neue"/>
              </a:rPr>
              <a:t>venv</a:t>
            </a:r>
            <a:endParaRPr lang="en" dirty="0" smtClean="0">
              <a:sym typeface="Helvetica Neue"/>
            </a:endParaRPr>
          </a:p>
          <a:p>
            <a:r>
              <a:rPr lang="en" dirty="0" smtClean="0">
                <a:sym typeface="Helvetica Neue"/>
              </a:rPr>
              <a:t>Use them with external python within your python scripts</a:t>
            </a:r>
          </a:p>
          <a:p>
            <a:r>
              <a:rPr lang="en" dirty="0" smtClean="0">
                <a:sym typeface="Helvetica Neue"/>
              </a:rPr>
              <a:t>Mix-and-match with center-provided packages</a:t>
            </a:r>
            <a:endParaRPr lang="en-US" dirty="0" smtClean="0">
              <a:sym typeface="Helvetica Neue"/>
            </a:endParaRPr>
          </a:p>
          <a:p>
            <a:pPr marL="114300" indent="0">
              <a:buNone/>
            </a:pPr>
            <a:endParaRPr lang="en" dirty="0" smtClean="0">
              <a:sym typeface="Helvetica Neue"/>
            </a:endParaRPr>
          </a:p>
          <a:p>
            <a:pPr marL="114300" indent="0">
              <a:buNone/>
            </a:pPr>
            <a:r>
              <a:rPr lang="en" sz="2000" b="1" dirty="0" smtClean="0">
                <a:solidFill>
                  <a:schemeClr val="tx2">
                    <a:lumMod val="75000"/>
                  </a:schemeClr>
                </a:solidFill>
                <a:latin typeface="Andale Mono" charset="0"/>
                <a:ea typeface="Andale Mono" charset="0"/>
                <a:cs typeface="Andale Mono" charset="0"/>
                <a:sym typeface="Courier New"/>
              </a:rPr>
              <a:t>#!/</a:t>
            </a:r>
            <a:r>
              <a:rPr lang="en" sz="2000" b="1" dirty="0" err="1" smtClean="0">
                <a:solidFill>
                  <a:schemeClr val="tx2">
                    <a:lumMod val="75000"/>
                  </a:schemeClr>
                </a:solidFill>
                <a:latin typeface="Andale Mono" charset="0"/>
                <a:ea typeface="Andale Mono" charset="0"/>
                <a:cs typeface="Andale Mono" charset="0"/>
                <a:sym typeface="Courier New"/>
              </a:rPr>
              <a:t>usr</a:t>
            </a:r>
            <a:r>
              <a:rPr lang="en" sz="2000" b="1" dirty="0" smtClean="0">
                <a:solidFill>
                  <a:schemeClr val="tx2">
                    <a:lumMod val="75000"/>
                  </a:schemeClr>
                </a:solidFill>
                <a:latin typeface="Andale Mono" charset="0"/>
                <a:ea typeface="Andale Mono" charset="0"/>
                <a:cs typeface="Andale Mono" charset="0"/>
                <a:sym typeface="Courier New"/>
              </a:rPr>
              <a:t>/bin/</a:t>
            </a:r>
            <a:r>
              <a:rPr lang="en" sz="2000" b="1" dirty="0" err="1" smtClean="0">
                <a:solidFill>
                  <a:schemeClr val="tx2">
                    <a:lumMod val="75000"/>
                  </a:schemeClr>
                </a:solidFill>
                <a:latin typeface="Andale Mono" charset="0"/>
                <a:ea typeface="Andale Mono" charset="0"/>
                <a:cs typeface="Andale Mono" charset="0"/>
                <a:sym typeface="Courier New"/>
              </a:rPr>
              <a:t>env</a:t>
            </a:r>
            <a:r>
              <a:rPr lang="en" sz="2000" b="1" dirty="0" smtClean="0">
                <a:solidFill>
                  <a:schemeClr val="tx2">
                    <a:lumMod val="75000"/>
                  </a:schemeClr>
                </a:solidFill>
                <a:latin typeface="Andale Mono" charset="0"/>
                <a:ea typeface="Andale Mono" charset="0"/>
                <a:cs typeface="Andale Mono" charset="0"/>
                <a:sym typeface="Courier New"/>
              </a:rPr>
              <a:t> python2.7</a:t>
            </a:r>
            <a:br>
              <a:rPr lang="en" sz="2000" b="1" dirty="0" smtClean="0">
                <a:solidFill>
                  <a:schemeClr val="tx2">
                    <a:lumMod val="75000"/>
                  </a:schemeClr>
                </a:solidFill>
                <a:latin typeface="Andale Mono" charset="0"/>
                <a:ea typeface="Andale Mono" charset="0"/>
                <a:cs typeface="Andale Mono" charset="0"/>
                <a:sym typeface="Courier New"/>
              </a:rPr>
            </a:br>
            <a:r>
              <a:rPr lang="en" sz="2000" b="1" dirty="0" err="1" smtClean="0">
                <a:solidFill>
                  <a:schemeClr val="tx2">
                    <a:lumMod val="75000"/>
                  </a:schemeClr>
                </a:solidFill>
                <a:latin typeface="Andale Mono" charset="0"/>
                <a:ea typeface="Andale Mono" charset="0"/>
                <a:cs typeface="Andale Mono" charset="0"/>
                <a:sym typeface="Courier New"/>
              </a:rPr>
              <a:t>activate_this</a:t>
            </a:r>
            <a:r>
              <a:rPr lang="en" sz="2000" b="1" dirty="0" smtClean="0">
                <a:solidFill>
                  <a:schemeClr val="tx2">
                    <a:lumMod val="75000"/>
                  </a:schemeClr>
                </a:solidFill>
                <a:latin typeface="Andale Mono" charset="0"/>
                <a:ea typeface="Andale Mono" charset="0"/>
                <a:cs typeface="Andale Mono" charset="0"/>
                <a:sym typeface="Courier New"/>
              </a:rPr>
              <a:t> = '/path/to/</a:t>
            </a:r>
            <a:r>
              <a:rPr lang="en" sz="2000" b="1" dirty="0" err="1" smtClean="0">
                <a:solidFill>
                  <a:schemeClr val="tx2">
                    <a:lumMod val="75000"/>
                  </a:schemeClr>
                </a:solidFill>
                <a:latin typeface="Andale Mono" charset="0"/>
                <a:ea typeface="Andale Mono" charset="0"/>
                <a:cs typeface="Andale Mono" charset="0"/>
                <a:sym typeface="Courier New"/>
              </a:rPr>
              <a:t>env</a:t>
            </a:r>
            <a:r>
              <a:rPr lang="en" sz="2000" b="1" dirty="0" smtClean="0">
                <a:solidFill>
                  <a:schemeClr val="tx2">
                    <a:lumMod val="75000"/>
                  </a:schemeClr>
                </a:solidFill>
                <a:latin typeface="Andale Mono" charset="0"/>
                <a:ea typeface="Andale Mono" charset="0"/>
                <a:cs typeface="Andale Mono" charset="0"/>
                <a:sym typeface="Courier New"/>
              </a:rPr>
              <a:t>/bin/</a:t>
            </a:r>
            <a:r>
              <a:rPr lang="en" sz="2000" b="1" dirty="0" err="1" smtClean="0">
                <a:solidFill>
                  <a:schemeClr val="tx2">
                    <a:lumMod val="75000"/>
                  </a:schemeClr>
                </a:solidFill>
                <a:latin typeface="Andale Mono" charset="0"/>
                <a:ea typeface="Andale Mono" charset="0"/>
                <a:cs typeface="Andale Mono" charset="0"/>
                <a:sym typeface="Courier New"/>
              </a:rPr>
              <a:t>activate_this.py</a:t>
            </a:r>
            <a:r>
              <a:rPr lang="en" sz="2000" b="1" dirty="0" smtClean="0">
                <a:solidFill>
                  <a:schemeClr val="tx2">
                    <a:lumMod val="75000"/>
                  </a:schemeClr>
                </a:solidFill>
                <a:latin typeface="Andale Mono" charset="0"/>
                <a:ea typeface="Andale Mono" charset="0"/>
                <a:cs typeface="Andale Mono" charset="0"/>
                <a:sym typeface="Courier New"/>
              </a:rPr>
              <a:t>'</a:t>
            </a:r>
            <a:br>
              <a:rPr lang="en" sz="2000" b="1" dirty="0" smtClean="0">
                <a:solidFill>
                  <a:schemeClr val="tx2">
                    <a:lumMod val="75000"/>
                  </a:schemeClr>
                </a:solidFill>
                <a:latin typeface="Andale Mono" charset="0"/>
                <a:ea typeface="Andale Mono" charset="0"/>
                <a:cs typeface="Andale Mono" charset="0"/>
                <a:sym typeface="Courier New"/>
              </a:rPr>
            </a:br>
            <a:r>
              <a:rPr lang="en" sz="2000" b="1" dirty="0" err="1" smtClean="0">
                <a:solidFill>
                  <a:schemeClr val="tx2">
                    <a:lumMod val="75000"/>
                  </a:schemeClr>
                </a:solidFill>
                <a:latin typeface="Andale Mono" charset="0"/>
                <a:ea typeface="Andale Mono" charset="0"/>
                <a:cs typeface="Andale Mono" charset="0"/>
                <a:sym typeface="Courier New"/>
              </a:rPr>
              <a:t>execfile</a:t>
            </a:r>
            <a:r>
              <a:rPr lang="en" sz="2000" b="1" dirty="0" smtClean="0">
                <a:solidFill>
                  <a:schemeClr val="tx2">
                    <a:lumMod val="75000"/>
                  </a:schemeClr>
                </a:solidFill>
                <a:latin typeface="Andale Mono" charset="0"/>
                <a:ea typeface="Andale Mono" charset="0"/>
                <a:cs typeface="Andale Mono" charset="0"/>
                <a:sym typeface="Courier New"/>
              </a:rPr>
              <a:t>(</a:t>
            </a:r>
            <a:r>
              <a:rPr lang="en" sz="2000" b="1" dirty="0" err="1" smtClean="0">
                <a:solidFill>
                  <a:schemeClr val="tx2">
                    <a:lumMod val="75000"/>
                  </a:schemeClr>
                </a:solidFill>
                <a:latin typeface="Andale Mono" charset="0"/>
                <a:ea typeface="Andale Mono" charset="0"/>
                <a:cs typeface="Andale Mono" charset="0"/>
                <a:sym typeface="Courier New"/>
              </a:rPr>
              <a:t>activate_this</a:t>
            </a:r>
            <a:r>
              <a:rPr lang="en" sz="2000" b="1" dirty="0" smtClean="0">
                <a:solidFill>
                  <a:schemeClr val="tx2">
                    <a:lumMod val="75000"/>
                  </a:schemeClr>
                </a:solidFill>
                <a:latin typeface="Andale Mono" charset="0"/>
                <a:ea typeface="Andale Mono" charset="0"/>
                <a:cs typeface="Andale Mono" charset="0"/>
                <a:sym typeface="Courier New"/>
              </a:rPr>
              <a:t>, </a:t>
            </a:r>
            <a:r>
              <a:rPr lang="en" sz="2000" b="1" dirty="0" err="1" smtClean="0">
                <a:solidFill>
                  <a:schemeClr val="tx2">
                    <a:lumMod val="75000"/>
                  </a:schemeClr>
                </a:solidFill>
                <a:latin typeface="Andale Mono" charset="0"/>
                <a:ea typeface="Andale Mono" charset="0"/>
                <a:cs typeface="Andale Mono" charset="0"/>
                <a:sym typeface="Courier New"/>
              </a:rPr>
              <a:t>dict</a:t>
            </a:r>
            <a:r>
              <a:rPr lang="en" sz="2000" b="1" dirty="0" smtClean="0">
                <a:solidFill>
                  <a:schemeClr val="tx2">
                    <a:lumMod val="75000"/>
                  </a:schemeClr>
                </a:solidFill>
                <a:latin typeface="Andale Mono" charset="0"/>
                <a:ea typeface="Andale Mono" charset="0"/>
                <a:cs typeface="Andale Mono" charset="0"/>
                <a:sym typeface="Courier New"/>
              </a:rPr>
              <a:t>(__file__=</a:t>
            </a:r>
            <a:r>
              <a:rPr lang="en" sz="2000" b="1" dirty="0" err="1" smtClean="0">
                <a:solidFill>
                  <a:schemeClr val="tx2">
                    <a:lumMod val="75000"/>
                  </a:schemeClr>
                </a:solidFill>
                <a:latin typeface="Andale Mono" charset="0"/>
                <a:ea typeface="Andale Mono" charset="0"/>
                <a:cs typeface="Andale Mono" charset="0"/>
                <a:sym typeface="Courier New"/>
              </a:rPr>
              <a:t>activate_this</a:t>
            </a:r>
            <a:r>
              <a:rPr lang="en" sz="2000" b="1" dirty="0" smtClean="0">
                <a:solidFill>
                  <a:schemeClr val="tx2">
                    <a:lumMod val="75000"/>
                  </a:schemeClr>
                </a:solidFill>
                <a:latin typeface="Andale Mono" charset="0"/>
                <a:ea typeface="Andale Mono" charset="0"/>
                <a:cs typeface="Andale Mono" charset="0"/>
                <a:sym typeface="Courier New"/>
              </a:rPr>
              <a:t>))</a:t>
            </a:r>
            <a:endParaRPr lang="en" sz="2000" b="1" dirty="0">
              <a:solidFill>
                <a:schemeClr val="tx2">
                  <a:lumMod val="75000"/>
                </a:schemeClr>
              </a:solidFill>
              <a:latin typeface="Andale Mono" charset="0"/>
              <a:ea typeface="Andale Mono" charset="0"/>
              <a:cs typeface="Andale Mono" charset="0"/>
              <a:sym typeface="Courier New"/>
            </a:endParaRPr>
          </a:p>
        </p:txBody>
      </p:sp>
      <p:sp>
        <p:nvSpPr>
          <p:cNvPr id="203" name="Shape 203"/>
          <p:cNvSpPr txBox="1">
            <a:spLocks noGrp="1"/>
          </p:cNvSpPr>
          <p:nvPr>
            <p:ph type="sldNum" idx="12"/>
          </p:nvPr>
        </p:nvSpPr>
        <p:spPr/>
        <p:txBody>
          <a:bodyPr/>
          <a:lstStyle/>
          <a:p>
            <a:fld id="{00000000-1234-1234-1234-123412341234}" type="slidenum">
              <a:rPr lang="en" smtClean="0"/>
              <a:pPr/>
              <a:t>18</a:t>
            </a:fld>
            <a:endParaRPr lang="en"/>
          </a:p>
        </p:txBody>
      </p:sp>
      <p:sp>
        <p:nvSpPr>
          <p:cNvPr id="204" name="Shape 204"/>
          <p:cNvSpPr txBox="1"/>
          <p:nvPr/>
        </p:nvSpPr>
        <p:spPr>
          <a:xfrm>
            <a:off x="415491" y="4952225"/>
            <a:ext cx="11609587" cy="12654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2400" b="1" dirty="0">
                <a:latin typeface="Helvetica Neue"/>
                <a:ea typeface="Helvetica Neue"/>
                <a:cs typeface="Helvetica Neue"/>
                <a:sym typeface="Helvetica Neue"/>
              </a:rPr>
              <a:t>N.B.:</a:t>
            </a:r>
            <a:r>
              <a:rPr lang="en" sz="2400" dirty="0">
                <a:latin typeface="Helvetica Neue"/>
                <a:ea typeface="Helvetica Neue"/>
                <a:cs typeface="Helvetica Neue"/>
                <a:sym typeface="Helvetica Neue"/>
              </a:rPr>
              <a:t> Packages installed in the </a:t>
            </a:r>
            <a:r>
              <a:rPr lang="en" sz="2400" dirty="0" err="1">
                <a:latin typeface="Helvetica Neue"/>
                <a:ea typeface="Helvetica Neue"/>
                <a:cs typeface="Helvetica Neue"/>
                <a:sym typeface="Helvetica Neue"/>
              </a:rPr>
              <a:t>venv</a:t>
            </a:r>
            <a:r>
              <a:rPr lang="en" sz="2400" dirty="0">
                <a:latin typeface="Helvetica Neue"/>
                <a:ea typeface="Helvetica Neue"/>
                <a:cs typeface="Helvetica Neue"/>
                <a:sym typeface="Helvetica Neue"/>
              </a:rPr>
              <a:t> will </a:t>
            </a:r>
            <a:r>
              <a:rPr lang="en" sz="2400" dirty="0" err="1" smtClean="0">
                <a:latin typeface="Helvetica Neue"/>
                <a:ea typeface="Helvetica Neue"/>
                <a:cs typeface="Helvetica Neue"/>
                <a:sym typeface="Helvetica Neue"/>
              </a:rPr>
              <a:t>supercede</a:t>
            </a:r>
            <a:r>
              <a:rPr lang="en-US" sz="2400" dirty="0">
                <a:latin typeface="Helvetica Neue"/>
                <a:ea typeface="Helvetica Neue"/>
                <a:cs typeface="Helvetica Neue"/>
                <a:sym typeface="Helvetica Neue"/>
              </a:rPr>
              <a:t> </a:t>
            </a:r>
            <a:r>
              <a:rPr lang="en" sz="2400" dirty="0" smtClean="0">
                <a:latin typeface="Helvetica Neue"/>
                <a:ea typeface="Helvetica Neue"/>
                <a:cs typeface="Helvetica Neue"/>
                <a:sym typeface="Helvetica Neue"/>
              </a:rPr>
              <a:t>versions </a:t>
            </a:r>
            <a:r>
              <a:rPr lang="en" sz="2400" dirty="0">
                <a:latin typeface="Helvetica Neue"/>
                <a:ea typeface="Helvetica Neue"/>
                <a:cs typeface="Helvetica Neue"/>
                <a:sym typeface="Helvetica Neue"/>
              </a:rPr>
              <a:t>installed at the site level.</a:t>
            </a:r>
            <a:endParaRPr sz="2400" dirty="0">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p:txBody>
          <a:bodyPr/>
          <a:lstStyle/>
          <a:p>
            <a:r>
              <a:rPr lang="en" dirty="0" smtClean="0">
                <a:sym typeface="Helvetica Neue"/>
              </a:rPr>
              <a:t>Customizing </a:t>
            </a:r>
            <a:r>
              <a:rPr lang="en-US" dirty="0" smtClean="0">
                <a:sym typeface="Helvetica Neue"/>
              </a:rPr>
              <a:t>and Controlling </a:t>
            </a:r>
            <a:r>
              <a:rPr lang="en-US" dirty="0">
                <a:sym typeface="Helvetica Neue"/>
              </a:rPr>
              <a:t>Your Environment</a:t>
            </a:r>
            <a:r>
              <a:rPr lang="en" dirty="0">
                <a:sym typeface="Helvetica Neue"/>
              </a:rPr>
              <a:t> </a:t>
            </a:r>
            <a:r>
              <a:rPr lang="en" dirty="0" smtClean="0">
                <a:sym typeface="Helvetica Neue"/>
              </a:rPr>
              <a:t>II: </a:t>
            </a:r>
            <a:r>
              <a:rPr lang="en" dirty="0" err="1" smtClean="0">
                <a:sym typeface="Helvetica Neue"/>
              </a:rPr>
              <a:t>Conda</a:t>
            </a:r>
            <a:endParaRPr lang="en" dirty="0">
              <a:sym typeface="Helvetica Neue"/>
            </a:endParaRPr>
          </a:p>
        </p:txBody>
      </p:sp>
      <p:sp>
        <p:nvSpPr>
          <p:cNvPr id="210" name="Shape 210"/>
          <p:cNvSpPr txBox="1">
            <a:spLocks noGrp="1"/>
          </p:cNvSpPr>
          <p:nvPr>
            <p:ph type="body" idx="1"/>
          </p:nvPr>
        </p:nvSpPr>
        <p:spPr>
          <a:xfrm>
            <a:off x="415491" y="1101918"/>
            <a:ext cx="11609587" cy="4555200"/>
          </a:xfrm>
        </p:spPr>
        <p:txBody>
          <a:bodyPr/>
          <a:lstStyle/>
          <a:p>
            <a:pPr marL="114300" indent="0">
              <a:buNone/>
            </a:pPr>
            <a:r>
              <a:rPr lang="en" dirty="0" smtClean="0">
                <a:sym typeface="Helvetica Neue"/>
              </a:rPr>
              <a:t>Anaconda provides the </a:t>
            </a:r>
            <a:r>
              <a:rPr lang="en" dirty="0" err="1" smtClean="0">
                <a:sym typeface="Helvetica Neue"/>
              </a:rPr>
              <a:t>conda</a:t>
            </a:r>
            <a:r>
              <a:rPr lang="en" dirty="0" smtClean="0">
                <a:sym typeface="Helvetica Neue"/>
              </a:rPr>
              <a:t> tool</a:t>
            </a:r>
            <a:r>
              <a:rPr lang="en-US" dirty="0" smtClean="0">
                <a:sym typeface="Helvetica Neue"/>
              </a:rPr>
              <a:t> for creating a </a:t>
            </a:r>
            <a:r>
              <a:rPr lang="en-US" dirty="0" err="1" smtClean="0">
                <a:sym typeface="Helvetica Neue"/>
              </a:rPr>
              <a:t>Conda</a:t>
            </a:r>
            <a:r>
              <a:rPr lang="en-US" dirty="0" smtClean="0">
                <a:sym typeface="Helvetica Neue"/>
              </a:rPr>
              <a:t> “environment”</a:t>
            </a:r>
            <a:r>
              <a:rPr lang="en" dirty="0" smtClean="0">
                <a:sym typeface="Helvetica Neue"/>
              </a:rPr>
              <a:t>:</a:t>
            </a:r>
          </a:p>
          <a:p>
            <a:r>
              <a:rPr lang="en" sz="2000" dirty="0" smtClean="0">
                <a:sym typeface="Helvetica Neue"/>
                <a:hlinkClick r:id="rId3"/>
              </a:rPr>
              <a:t>https://conda.io/docs/index.html</a:t>
            </a:r>
            <a:endParaRPr lang="en" sz="2000" dirty="0" smtClean="0">
              <a:sym typeface="Helvetica Neue"/>
            </a:endParaRPr>
          </a:p>
          <a:p>
            <a:r>
              <a:rPr lang="en" sz="2000" dirty="0" smtClean="0">
                <a:sym typeface="Helvetica Neue"/>
              </a:rPr>
              <a:t>Create, update, share environments.</a:t>
            </a:r>
          </a:p>
          <a:p>
            <a:r>
              <a:rPr lang="en" sz="2000" dirty="0" smtClean="0">
                <a:sym typeface="Helvetica Neue"/>
              </a:rPr>
              <a:t>Incompatible with </a:t>
            </a:r>
            <a:r>
              <a:rPr lang="en" sz="2000" dirty="0" err="1" smtClean="0">
                <a:sym typeface="Helvetica Neue"/>
              </a:rPr>
              <a:t>virtualenv</a:t>
            </a:r>
            <a:r>
              <a:rPr lang="en" sz="2000" dirty="0" smtClean="0">
                <a:sym typeface="Helvetica Neue"/>
              </a:rPr>
              <a:t>, replaces it.</a:t>
            </a:r>
          </a:p>
          <a:p>
            <a:r>
              <a:rPr lang="en" sz="2000" dirty="0" smtClean="0">
                <a:sym typeface="Helvetica Neue"/>
              </a:rPr>
              <a:t>Many pre-built packages organized in custom “channels.”</a:t>
            </a:r>
          </a:p>
          <a:p>
            <a:r>
              <a:rPr lang="en" sz="2000" dirty="0" smtClean="0">
                <a:sym typeface="Helvetica Neue"/>
              </a:rPr>
              <a:t>Leverage your center’s Anaconda install to create custom environments with the </a:t>
            </a:r>
            <a:r>
              <a:rPr lang="en" sz="2000" dirty="0" err="1" smtClean="0">
                <a:sym typeface="Helvetica Neue"/>
              </a:rPr>
              <a:t>conda</a:t>
            </a:r>
            <a:r>
              <a:rPr lang="en" sz="2000" dirty="0" smtClean="0">
                <a:sym typeface="Helvetica Neue"/>
              </a:rPr>
              <a:t> tool.</a:t>
            </a:r>
          </a:p>
          <a:p>
            <a:pPr marL="114300" indent="0">
              <a:buNone/>
            </a:pPr>
            <a:endParaRPr lang="en-US" dirty="0" smtClean="0">
              <a:sym typeface="Helvetica Neue"/>
            </a:endParaRPr>
          </a:p>
          <a:p>
            <a:pPr marL="114300" indent="0">
              <a:buNone/>
            </a:pPr>
            <a:r>
              <a:rPr lang="en-US" dirty="0" err="1" smtClean="0">
                <a:sym typeface="Helvetica Neue"/>
              </a:rPr>
              <a:t>Conda</a:t>
            </a:r>
            <a:r>
              <a:rPr lang="en-US" dirty="0" smtClean="0">
                <a:sym typeface="Helvetica Neue"/>
              </a:rPr>
              <a:t> also works with </a:t>
            </a:r>
            <a:r>
              <a:rPr lang="en-US" dirty="0">
                <a:sym typeface="Helvetica Neue"/>
              </a:rPr>
              <a:t>y</a:t>
            </a:r>
            <a:r>
              <a:rPr lang="en" dirty="0" smtClean="0">
                <a:sym typeface="Helvetica Neue"/>
              </a:rPr>
              <a:t>our own Anaconda/“</a:t>
            </a:r>
            <a:r>
              <a:rPr lang="en" dirty="0" err="1" smtClean="0">
                <a:sym typeface="Helvetica Neue"/>
              </a:rPr>
              <a:t>Miniconda</a:t>
            </a:r>
            <a:r>
              <a:rPr lang="en" dirty="0" smtClean="0">
                <a:sym typeface="Helvetica Neue"/>
              </a:rPr>
              <a:t>” installation:</a:t>
            </a:r>
          </a:p>
          <a:p>
            <a:pPr marL="114300" indent="0">
              <a:buNone/>
            </a:pPr>
            <a:r>
              <a:rPr lang="en" sz="2000" b="1" dirty="0" err="1" smtClean="0">
                <a:solidFill>
                  <a:schemeClr val="tx2"/>
                </a:solidFill>
                <a:latin typeface="Andale Mono" charset="0"/>
                <a:ea typeface="Andale Mono" charset="0"/>
                <a:cs typeface="Andale Mono" charset="0"/>
                <a:sym typeface="Courier New"/>
              </a:rPr>
              <a:t>wget</a:t>
            </a:r>
            <a:r>
              <a:rPr lang="en" sz="2000" b="1" dirty="0" smtClean="0">
                <a:solidFill>
                  <a:schemeClr val="tx2"/>
                </a:solidFill>
                <a:latin typeface="Andale Mono" charset="0"/>
                <a:ea typeface="Andale Mono" charset="0"/>
                <a:cs typeface="Andale Mono" charset="0"/>
                <a:sym typeface="Courier New"/>
              </a:rPr>
              <a:t> https://</a:t>
            </a:r>
            <a:r>
              <a:rPr lang="en" sz="2000" b="1" dirty="0" err="1" smtClean="0">
                <a:solidFill>
                  <a:schemeClr val="tx2"/>
                </a:solidFill>
                <a:latin typeface="Andale Mono" charset="0"/>
                <a:ea typeface="Andale Mono" charset="0"/>
                <a:cs typeface="Andale Mono" charset="0"/>
                <a:sym typeface="Courier New"/>
              </a:rPr>
              <a:t>repo.continuum.io</a:t>
            </a:r>
            <a:r>
              <a:rPr lang="en" sz="2000" b="1" dirty="0" smtClean="0">
                <a:solidFill>
                  <a:schemeClr val="tx2"/>
                </a:solidFill>
                <a:latin typeface="Andale Mono" charset="0"/>
                <a:ea typeface="Andale Mono" charset="0"/>
                <a:cs typeface="Andale Mono" charset="0"/>
                <a:sym typeface="Courier New"/>
              </a:rPr>
              <a:t>/</a:t>
            </a:r>
            <a:r>
              <a:rPr lang="en" sz="2000" b="1" dirty="0" err="1" smtClean="0">
                <a:solidFill>
                  <a:schemeClr val="tx2"/>
                </a:solidFill>
                <a:latin typeface="Andale Mono" charset="0"/>
                <a:ea typeface="Andale Mono" charset="0"/>
                <a:cs typeface="Andale Mono" charset="0"/>
                <a:sym typeface="Courier New"/>
              </a:rPr>
              <a:t>miniconda</a:t>
            </a:r>
            <a:r>
              <a:rPr lang="en" sz="2000" b="1" dirty="0" smtClean="0">
                <a:solidFill>
                  <a:schemeClr val="tx2"/>
                </a:solidFill>
                <a:latin typeface="Andale Mono" charset="0"/>
                <a:ea typeface="Andale Mono" charset="0"/>
                <a:cs typeface="Andale Mono" charset="0"/>
                <a:sym typeface="Courier New"/>
              </a:rPr>
              <a:t>/Miniconda2-latest-Linux-x86_64.sh</a:t>
            </a:r>
          </a:p>
          <a:p>
            <a:pPr marL="114300" indent="0">
              <a:buNone/>
            </a:pPr>
            <a:r>
              <a:rPr lang="en" sz="2000" b="1" dirty="0" smtClean="0">
                <a:solidFill>
                  <a:schemeClr val="tx2"/>
                </a:solidFill>
                <a:latin typeface="Andale Mono" charset="0"/>
                <a:ea typeface="Andale Mono" charset="0"/>
                <a:cs typeface="Andale Mono" charset="0"/>
                <a:sym typeface="Courier New"/>
              </a:rPr>
              <a:t>/bin/bash Miniconda2-latest-Linux-x86_64.sh -b -p $PREFIX</a:t>
            </a:r>
          </a:p>
          <a:p>
            <a:pPr marL="114300" indent="0">
              <a:buNone/>
            </a:pPr>
            <a:r>
              <a:rPr lang="en" sz="2000" b="1" dirty="0" smtClean="0">
                <a:solidFill>
                  <a:schemeClr val="tx2"/>
                </a:solidFill>
                <a:latin typeface="Andale Mono" charset="0"/>
                <a:ea typeface="Andale Mono" charset="0"/>
                <a:cs typeface="Andale Mono" charset="0"/>
                <a:sym typeface="Courier New"/>
              </a:rPr>
              <a:t>source $PREFIX/bin/activate</a:t>
            </a:r>
          </a:p>
          <a:p>
            <a:pPr marL="114300" indent="0">
              <a:buNone/>
            </a:pPr>
            <a:r>
              <a:rPr lang="en" sz="2000" b="1" dirty="0" err="1" smtClean="0">
                <a:solidFill>
                  <a:schemeClr val="tx2"/>
                </a:solidFill>
                <a:latin typeface="Andale Mono" charset="0"/>
                <a:ea typeface="Andale Mono" charset="0"/>
                <a:cs typeface="Andale Mono" charset="0"/>
                <a:sym typeface="Courier New"/>
              </a:rPr>
              <a:t>conda</a:t>
            </a:r>
            <a:r>
              <a:rPr lang="en" sz="2000" b="1" dirty="0" smtClean="0">
                <a:solidFill>
                  <a:schemeClr val="tx2"/>
                </a:solidFill>
                <a:latin typeface="Andale Mono" charset="0"/>
                <a:ea typeface="Andale Mono" charset="0"/>
                <a:cs typeface="Andale Mono" charset="0"/>
                <a:sym typeface="Courier New"/>
              </a:rPr>
              <a:t> install </a:t>
            </a:r>
            <a:r>
              <a:rPr lang="en" sz="2000" b="1" dirty="0" err="1" smtClean="0">
                <a:solidFill>
                  <a:schemeClr val="tx2"/>
                </a:solidFill>
                <a:latin typeface="Andale Mono" charset="0"/>
                <a:ea typeface="Andale Mono" charset="0"/>
                <a:cs typeface="Andale Mono" charset="0"/>
                <a:sym typeface="Courier New"/>
              </a:rPr>
              <a:t>basemap</a:t>
            </a:r>
            <a:r>
              <a:rPr lang="en" sz="2000" b="1" dirty="0" smtClean="0">
                <a:solidFill>
                  <a:schemeClr val="tx2"/>
                </a:solidFill>
                <a:latin typeface="Andale Mono" charset="0"/>
                <a:ea typeface="Andale Mono" charset="0"/>
                <a:cs typeface="Andale Mono" charset="0"/>
                <a:sym typeface="Courier New"/>
              </a:rPr>
              <a:t> </a:t>
            </a:r>
            <a:r>
              <a:rPr lang="en" sz="2000" b="1" dirty="0" err="1" smtClean="0">
                <a:solidFill>
                  <a:schemeClr val="tx2"/>
                </a:solidFill>
                <a:latin typeface="Andale Mono" charset="0"/>
                <a:ea typeface="Andale Mono" charset="0"/>
                <a:cs typeface="Andale Mono" charset="0"/>
                <a:sym typeface="Courier New"/>
              </a:rPr>
              <a:t>yt</a:t>
            </a:r>
            <a:r>
              <a:rPr lang="en" sz="2000" b="1" dirty="0" smtClean="0">
                <a:solidFill>
                  <a:schemeClr val="tx2"/>
                </a:solidFill>
                <a:latin typeface="Andale Mono" charset="0"/>
                <a:ea typeface="Andale Mono" charset="0"/>
                <a:cs typeface="Andale Mono" charset="0"/>
                <a:sym typeface="Courier New"/>
              </a:rPr>
              <a:t>…</a:t>
            </a:r>
            <a:endParaRPr lang="en-US" sz="2000" b="1" dirty="0" smtClean="0">
              <a:solidFill>
                <a:schemeClr val="tx2"/>
              </a:solidFill>
              <a:latin typeface="Andale Mono" charset="0"/>
              <a:ea typeface="Andale Mono" charset="0"/>
              <a:cs typeface="Andale Mono" charset="0"/>
              <a:sym typeface="Courier New"/>
            </a:endParaRPr>
          </a:p>
          <a:p>
            <a:pPr marL="114300" indent="0">
              <a:buNone/>
            </a:pPr>
            <a:r>
              <a:rPr lang="en" dirty="0" smtClean="0">
                <a:sym typeface="Helvetica Neue"/>
              </a:rPr>
              <a:t>	</a:t>
            </a:r>
          </a:p>
          <a:p>
            <a:pPr marL="114300" indent="0">
              <a:buNone/>
            </a:pPr>
            <a:r>
              <a:rPr lang="en-US" dirty="0" smtClean="0">
                <a:sym typeface="Helvetica Neue"/>
              </a:rPr>
              <a:t>As well as with your</a:t>
            </a:r>
            <a:r>
              <a:rPr lang="en" dirty="0" smtClean="0">
                <a:sym typeface="Helvetica Neue"/>
              </a:rPr>
              <a:t> own Intel Python </a:t>
            </a:r>
            <a:r>
              <a:rPr lang="en-US" dirty="0" err="1" smtClean="0">
                <a:sym typeface="Helvetica Neue"/>
              </a:rPr>
              <a:t>i</a:t>
            </a:r>
            <a:r>
              <a:rPr lang="en" dirty="0" err="1" smtClean="0">
                <a:sym typeface="Helvetica Neue"/>
              </a:rPr>
              <a:t>nstallation</a:t>
            </a:r>
            <a:r>
              <a:rPr lang="en" dirty="0" smtClean="0">
                <a:sym typeface="Helvetica Neue"/>
              </a:rPr>
              <a:t>:</a:t>
            </a:r>
          </a:p>
          <a:p>
            <a:pPr marL="114300" indent="0">
              <a:buNone/>
            </a:pPr>
            <a:r>
              <a:rPr lang="en" sz="2000" b="1" dirty="0" err="1" smtClean="0">
                <a:solidFill>
                  <a:schemeClr val="tx2"/>
                </a:solidFill>
                <a:latin typeface="Andale Mono" charset="0"/>
                <a:ea typeface="Andale Mono" charset="0"/>
                <a:cs typeface="Andale Mono" charset="0"/>
                <a:sym typeface="Courier New"/>
              </a:rPr>
              <a:t>conda</a:t>
            </a:r>
            <a:r>
              <a:rPr lang="en" sz="2000" b="1" dirty="0" smtClean="0">
                <a:solidFill>
                  <a:schemeClr val="tx2"/>
                </a:solidFill>
                <a:latin typeface="Andale Mono" charset="0"/>
                <a:ea typeface="Andale Mono" charset="0"/>
                <a:cs typeface="Andale Mono" charset="0"/>
                <a:sym typeface="Courier New"/>
              </a:rPr>
              <a:t> create -c intel -n </a:t>
            </a:r>
            <a:r>
              <a:rPr lang="en" sz="2000" b="1" dirty="0" err="1" smtClean="0">
                <a:solidFill>
                  <a:schemeClr val="tx2"/>
                </a:solidFill>
                <a:latin typeface="Andale Mono" charset="0"/>
                <a:ea typeface="Andale Mono" charset="0"/>
                <a:cs typeface="Andale Mono" charset="0"/>
                <a:sym typeface="Courier New"/>
              </a:rPr>
              <a:t>idp</a:t>
            </a:r>
            <a:r>
              <a:rPr lang="en" sz="2000" b="1" dirty="0" smtClean="0">
                <a:solidFill>
                  <a:schemeClr val="tx2"/>
                </a:solidFill>
                <a:latin typeface="Andale Mono" charset="0"/>
                <a:ea typeface="Andale Mono" charset="0"/>
                <a:cs typeface="Andale Mono" charset="0"/>
                <a:sym typeface="Courier New"/>
              </a:rPr>
              <a:t> intelpython2_core python=2</a:t>
            </a:r>
          </a:p>
          <a:p>
            <a:pPr marL="114300" indent="0">
              <a:buNone/>
            </a:pPr>
            <a:r>
              <a:rPr lang="en" sz="2000" b="1" dirty="0" smtClean="0">
                <a:solidFill>
                  <a:schemeClr val="tx2"/>
                </a:solidFill>
                <a:latin typeface="Andale Mono" charset="0"/>
                <a:ea typeface="Andale Mono" charset="0"/>
                <a:cs typeface="Andale Mono" charset="0"/>
                <a:sym typeface="Courier New"/>
              </a:rPr>
              <a:t>source activate </a:t>
            </a:r>
            <a:r>
              <a:rPr lang="en" sz="2000" b="1" dirty="0" err="1" smtClean="0">
                <a:solidFill>
                  <a:schemeClr val="tx2"/>
                </a:solidFill>
                <a:latin typeface="Andale Mono" charset="0"/>
                <a:ea typeface="Andale Mono" charset="0"/>
                <a:cs typeface="Andale Mono" charset="0"/>
                <a:sym typeface="Courier New"/>
              </a:rPr>
              <a:t>idp</a:t>
            </a:r>
            <a:endParaRPr lang="en" sz="2000" b="1" dirty="0" smtClean="0">
              <a:solidFill>
                <a:schemeClr val="tx2"/>
              </a:solidFill>
              <a:latin typeface="Andale Mono" charset="0"/>
              <a:ea typeface="Andale Mono" charset="0"/>
              <a:cs typeface="Andale Mono" charset="0"/>
              <a:sym typeface="Courier New"/>
            </a:endParaRPr>
          </a:p>
          <a:p>
            <a:endParaRPr lang="en" dirty="0" smtClean="0">
              <a:sym typeface="Courier New"/>
            </a:endParaRPr>
          </a:p>
          <a:p>
            <a:endParaRPr lang="en" dirty="0">
              <a:sym typeface="Courier New"/>
            </a:endParaRPr>
          </a:p>
        </p:txBody>
      </p:sp>
      <p:sp>
        <p:nvSpPr>
          <p:cNvPr id="211" name="Shape 211"/>
          <p:cNvSpPr txBox="1">
            <a:spLocks noGrp="1"/>
          </p:cNvSpPr>
          <p:nvPr>
            <p:ph type="sldNum" idx="12"/>
          </p:nvPr>
        </p:nvSpPr>
        <p:spPr/>
        <p:txBody>
          <a:bodyPr/>
          <a:lstStyle/>
          <a:p>
            <a:fld id="{00000000-1234-1234-1234-123412341234}" type="slidenum">
              <a:rPr lang="en" smtClean="0"/>
              <a:pPr/>
              <a:t>19</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r>
              <a:rPr lang="en" smtClean="0">
                <a:sym typeface="Helvetica Neue"/>
              </a:rPr>
              <a:t>Agenda</a:t>
            </a:r>
            <a:endParaRPr lang="en">
              <a:sym typeface="Helvetica Neue"/>
            </a:endParaRPr>
          </a:p>
        </p:txBody>
      </p:sp>
      <p:sp>
        <p:nvSpPr>
          <p:cNvPr id="83" name="Shape 83"/>
          <p:cNvSpPr txBox="1">
            <a:spLocks noGrp="1"/>
          </p:cNvSpPr>
          <p:nvPr>
            <p:ph type="body" idx="1"/>
          </p:nvPr>
        </p:nvSpPr>
        <p:spPr/>
        <p:txBody>
          <a:bodyPr/>
          <a:lstStyle/>
          <a:p>
            <a:r>
              <a:rPr lang="en-US" dirty="0" smtClean="0">
                <a:sym typeface="Helvetica Neue"/>
              </a:rPr>
              <a:t>Introductions, Agenda, and Logistics</a:t>
            </a:r>
          </a:p>
          <a:p>
            <a:r>
              <a:rPr lang="en-US" dirty="0" smtClean="0">
                <a:sym typeface="Helvetica Neue"/>
              </a:rPr>
              <a:t>Why this tutorial and why Python?</a:t>
            </a:r>
          </a:p>
          <a:p>
            <a:r>
              <a:rPr lang="en" dirty="0" smtClean="0">
                <a:sym typeface="Helvetica Neue"/>
              </a:rPr>
              <a:t>Using Python at NERSC, ALCF, and OLCF</a:t>
            </a:r>
            <a:endParaRPr lang="en-US" dirty="0" smtClean="0">
              <a:sym typeface="Helvetica Neue"/>
            </a:endParaRPr>
          </a:p>
          <a:p>
            <a:r>
              <a:rPr lang="en-US" dirty="0" smtClean="0">
                <a:sym typeface="Helvetica Neue"/>
              </a:rPr>
              <a:t>Hands on 1: Logging into NERSC’s Cori and setting up an environment</a:t>
            </a:r>
            <a:endParaRPr lang="en" dirty="0" smtClean="0">
              <a:sym typeface="Helvetica Neue"/>
            </a:endParaRPr>
          </a:p>
          <a:p>
            <a:r>
              <a:rPr lang="en-US" dirty="0" smtClean="0">
                <a:sym typeface="Helvetica Neue"/>
              </a:rPr>
              <a:t>Performance Basics: T</a:t>
            </a:r>
            <a:r>
              <a:rPr lang="en" dirty="0" err="1" smtClean="0">
                <a:sym typeface="Helvetica Neue"/>
              </a:rPr>
              <a:t>hread</a:t>
            </a:r>
            <a:r>
              <a:rPr lang="en-US" dirty="0" err="1" smtClean="0">
                <a:sym typeface="Helvetica Neue"/>
              </a:rPr>
              <a:t>ing</a:t>
            </a:r>
            <a:r>
              <a:rPr lang="en-US" dirty="0" smtClean="0">
                <a:sym typeface="Helvetica Neue"/>
              </a:rPr>
              <a:t> Issues</a:t>
            </a:r>
            <a:r>
              <a:rPr lang="en" dirty="0" smtClean="0">
                <a:sym typeface="Helvetica Neue"/>
              </a:rPr>
              <a:t> ●</a:t>
            </a:r>
            <a:r>
              <a:rPr lang="en-US" dirty="0">
                <a:sym typeface="Helvetica Neue"/>
              </a:rPr>
              <a:t> </a:t>
            </a:r>
            <a:r>
              <a:rPr lang="en-US" dirty="0" err="1" smtClean="0">
                <a:sym typeface="Helvetica Neue"/>
              </a:rPr>
              <a:t>NumPy</a:t>
            </a:r>
            <a:r>
              <a:rPr lang="en-US" dirty="0" smtClean="0">
                <a:sym typeface="Helvetica Neue"/>
              </a:rPr>
              <a:t> </a:t>
            </a:r>
            <a:r>
              <a:rPr lang="en" dirty="0">
                <a:sym typeface="Helvetica Neue"/>
              </a:rPr>
              <a:t>●</a:t>
            </a:r>
            <a:r>
              <a:rPr lang="en" dirty="0" smtClean="0">
                <a:sym typeface="Helvetica Neue"/>
              </a:rPr>
              <a:t> </a:t>
            </a:r>
            <a:r>
              <a:rPr lang="en" dirty="0" err="1" smtClean="0">
                <a:sym typeface="Helvetica Neue"/>
              </a:rPr>
              <a:t>Exten</a:t>
            </a:r>
            <a:r>
              <a:rPr lang="en-US" dirty="0" smtClean="0">
                <a:sym typeface="Helvetica Neue"/>
              </a:rPr>
              <a:t>ding Python</a:t>
            </a:r>
            <a:endParaRPr lang="en" dirty="0" smtClean="0">
              <a:sym typeface="Helvetica Neue"/>
            </a:endParaRPr>
          </a:p>
          <a:p>
            <a:r>
              <a:rPr lang="en" dirty="0" smtClean="0">
                <a:sym typeface="Helvetica Neue"/>
              </a:rPr>
              <a:t>Python</a:t>
            </a:r>
            <a:r>
              <a:rPr lang="en-US" dirty="0" smtClean="0">
                <a:sym typeface="Helvetica Neue"/>
              </a:rPr>
              <a:t> Parallelism: </a:t>
            </a:r>
            <a:r>
              <a:rPr lang="en" dirty="0" smtClean="0">
                <a:sym typeface="Helvetica Neue"/>
              </a:rPr>
              <a:t>MPI</a:t>
            </a:r>
            <a:r>
              <a:rPr lang="en-US" dirty="0" smtClean="0">
                <a:sym typeface="Helvetica Neue"/>
              </a:rPr>
              <a:t> with </a:t>
            </a:r>
            <a:r>
              <a:rPr lang="en-US" dirty="0" err="1" smtClean="0">
                <a:sym typeface="Helvetica Neue"/>
              </a:rPr>
              <a:t>mpi</a:t>
            </a:r>
            <a:r>
              <a:rPr lang="en" dirty="0" smtClean="0">
                <a:sym typeface="Helvetica Neue"/>
              </a:rPr>
              <a:t>4py ● Caveats </a:t>
            </a:r>
            <a:endParaRPr lang="en-US" dirty="0" smtClean="0">
              <a:sym typeface="Helvetica Neue"/>
            </a:endParaRPr>
          </a:p>
          <a:p>
            <a:r>
              <a:rPr lang="en-US" dirty="0" smtClean="0">
                <a:sym typeface="Helvetica Neue"/>
              </a:rPr>
              <a:t>I/O Overview</a:t>
            </a:r>
            <a:endParaRPr lang="en-US" dirty="0">
              <a:sym typeface="Helvetica Neue"/>
            </a:endParaRPr>
          </a:p>
          <a:p>
            <a:r>
              <a:rPr lang="en-US" dirty="0" smtClean="0">
                <a:sym typeface="Helvetica Neue"/>
              </a:rPr>
              <a:t>Hands-on 2: Using mpi4py</a:t>
            </a:r>
          </a:p>
          <a:p>
            <a:r>
              <a:rPr lang="en-US" dirty="0" smtClean="0">
                <a:sym typeface="Helvetica Neue"/>
              </a:rPr>
              <a:t>Profiling Python code</a:t>
            </a:r>
          </a:p>
          <a:p>
            <a:r>
              <a:rPr lang="en-US" dirty="0" smtClean="0">
                <a:sym typeface="Helvetica Neue"/>
              </a:rPr>
              <a:t>Debugging Overview </a:t>
            </a:r>
            <a:endParaRPr lang="en" dirty="0" smtClean="0">
              <a:sym typeface="Helvetica Neue"/>
            </a:endParaRPr>
          </a:p>
          <a:p>
            <a:r>
              <a:rPr lang="en-US" dirty="0" smtClean="0">
                <a:sym typeface="Helvetica Neue"/>
              </a:rPr>
              <a:t>Hands-on with your code and Q&amp;A</a:t>
            </a:r>
          </a:p>
          <a:p>
            <a:r>
              <a:rPr lang="en-US" dirty="0" smtClean="0">
                <a:sym typeface="Helvetica Neue"/>
              </a:rPr>
              <a:t>Other Resources</a:t>
            </a:r>
            <a:r>
              <a:rPr lang="en" dirty="0" smtClean="0">
                <a:sym typeface="Helvetica Neue"/>
              </a:rPr>
              <a:t/>
            </a:r>
            <a:br>
              <a:rPr lang="en" dirty="0" smtClean="0">
                <a:sym typeface="Helvetica Neue"/>
              </a:rPr>
            </a:br>
            <a:r>
              <a:rPr lang="en" dirty="0" smtClean="0">
                <a:sym typeface="Helvetica Neue"/>
              </a:rPr>
              <a:t>	</a:t>
            </a:r>
            <a:endParaRPr lang="en" dirty="0">
              <a:sym typeface="Helvetica Neue"/>
            </a:endParaRPr>
          </a:p>
        </p:txBody>
      </p:sp>
      <p:sp>
        <p:nvSpPr>
          <p:cNvPr id="84" name="Shape 84"/>
          <p:cNvSpPr txBox="1">
            <a:spLocks noGrp="1"/>
          </p:cNvSpPr>
          <p:nvPr>
            <p:ph type="sldNum" idx="12"/>
          </p:nvPr>
        </p:nvSpPr>
        <p:spPr/>
        <p:txBody>
          <a:bodyPr/>
          <a:lstStyle/>
          <a:p>
            <a:fld id="{00000000-1234-1234-1234-123412341234}" type="slidenum">
              <a:rPr lang="en" smtClean="0"/>
              <a:pPr/>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0" y="0"/>
            <a:ext cx="11357841" cy="763500"/>
          </a:xfrm>
        </p:spPr>
        <p:txBody>
          <a:bodyPr/>
          <a:lstStyle/>
          <a:p>
            <a:r>
              <a:rPr lang="en" smtClean="0">
                <a:sym typeface="Helvetica Neue"/>
              </a:rPr>
              <a:t>Python at NERSC</a:t>
            </a:r>
            <a:endParaRPr lang="en">
              <a:sym typeface="Helvetica Neue"/>
            </a:endParaRPr>
          </a:p>
        </p:txBody>
      </p:sp>
      <p:sp>
        <p:nvSpPr>
          <p:cNvPr id="228" name="Shape 228"/>
          <p:cNvSpPr txBox="1">
            <a:spLocks noGrp="1"/>
          </p:cNvSpPr>
          <p:nvPr>
            <p:ph type="sldNum" idx="12"/>
          </p:nvPr>
        </p:nvSpPr>
        <p:spPr/>
        <p:txBody>
          <a:bodyPr/>
          <a:lstStyle/>
          <a:p>
            <a:fld id="{00000000-1234-1234-1234-123412341234}" type="slidenum">
              <a:rPr lang="en" smtClean="0"/>
              <a:pPr/>
              <a:t>20</a:t>
            </a:fld>
            <a:endParaRPr lang="en"/>
          </a:p>
        </p:txBody>
      </p:sp>
      <p:pic>
        <p:nvPicPr>
          <p:cNvPr id="217" name="Shape 217"/>
          <p:cNvPicPr preferRelativeResize="0"/>
          <p:nvPr/>
        </p:nvPicPr>
        <p:blipFill>
          <a:blip r:embed="rId3">
            <a:alphaModFix/>
          </a:blip>
          <a:stretch>
            <a:fillRect/>
          </a:stretch>
        </p:blipFill>
        <p:spPr>
          <a:xfrm>
            <a:off x="1863588" y="3445950"/>
            <a:ext cx="2891989" cy="1542600"/>
          </a:xfrm>
          <a:prstGeom prst="rect">
            <a:avLst/>
          </a:prstGeom>
          <a:noFill/>
          <a:ln>
            <a:noFill/>
          </a:ln>
        </p:spPr>
      </p:pic>
      <p:pic>
        <p:nvPicPr>
          <p:cNvPr id="218" name="Shape 218"/>
          <p:cNvPicPr preferRelativeResize="0"/>
          <p:nvPr/>
        </p:nvPicPr>
        <p:blipFill>
          <a:blip r:embed="rId4">
            <a:alphaModFix/>
          </a:blip>
          <a:stretch>
            <a:fillRect/>
          </a:stretch>
        </p:blipFill>
        <p:spPr>
          <a:xfrm>
            <a:off x="7066212" y="1032087"/>
            <a:ext cx="2892000" cy="1941776"/>
          </a:xfrm>
          <a:prstGeom prst="rect">
            <a:avLst/>
          </a:prstGeom>
          <a:noFill/>
          <a:ln>
            <a:noFill/>
          </a:ln>
        </p:spPr>
      </p:pic>
      <p:sp>
        <p:nvSpPr>
          <p:cNvPr id="219" name="Shape 219"/>
          <p:cNvSpPr txBox="1"/>
          <p:nvPr/>
        </p:nvSpPr>
        <p:spPr>
          <a:xfrm>
            <a:off x="-1" y="505875"/>
            <a:ext cx="6535711" cy="25713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b="1" dirty="0">
                <a:latin typeface="Helvetica Neue"/>
                <a:ea typeface="Helvetica Neue"/>
                <a:cs typeface="Helvetica Neue"/>
                <a:sym typeface="Helvetica Neue"/>
              </a:rPr>
              <a:t>NERSC-built:</a:t>
            </a:r>
            <a:endParaRPr dirty="0">
              <a:latin typeface="Helvetica Neue"/>
              <a:ea typeface="Helvetica Neue"/>
              <a:cs typeface="Helvetica Neue"/>
              <a:sym typeface="Helvetica Neue"/>
            </a:endParaRPr>
          </a:p>
          <a:p>
            <a:pPr indent="457200">
              <a:spcBef>
                <a:spcPts val="0"/>
              </a:spcBef>
              <a:spcAft>
                <a:spcPts val="0"/>
              </a:spcAft>
              <a:buClr>
                <a:schemeClr val="dk1"/>
              </a:buClr>
              <a:buSzPts val="1100"/>
            </a:pPr>
            <a:r>
              <a:rPr lang="en" b="1" dirty="0">
                <a:solidFill>
                  <a:schemeClr val="tx2">
                    <a:lumMod val="50000"/>
                  </a:schemeClr>
                </a:solidFill>
                <a:latin typeface="Andale Mono" charset="0"/>
                <a:ea typeface="Andale Mono" charset="0"/>
                <a:cs typeface="Andale Mono" charset="0"/>
                <a:sym typeface="Courier New"/>
              </a:rPr>
              <a:t>module load python[/</a:t>
            </a:r>
            <a:r>
              <a:rPr lang="en" b="1" dirty="0" smtClean="0">
                <a:solidFill>
                  <a:schemeClr val="tx2">
                    <a:lumMod val="50000"/>
                  </a:schemeClr>
                </a:solidFill>
                <a:latin typeface="Andale Mono" charset="0"/>
                <a:ea typeface="Andale Mono" charset="0"/>
                <a:cs typeface="Andale Mono" charset="0"/>
                <a:sym typeface="Courier New"/>
              </a:rPr>
              <a:t>2.7.9]</a:t>
            </a:r>
            <a:endParaRPr lang="en-US" b="1" dirty="0">
              <a:solidFill>
                <a:schemeClr val="tx2">
                  <a:lumMod val="50000"/>
                </a:schemeClr>
              </a:solidFill>
              <a:latin typeface="Andale Mono" charset="0"/>
              <a:ea typeface="Andale Mono" charset="0"/>
              <a:cs typeface="Andale Mono" charset="0"/>
              <a:sym typeface="Courier New"/>
            </a:endParaRPr>
          </a:p>
          <a:p>
            <a:pPr indent="457200">
              <a:spcBef>
                <a:spcPts val="0"/>
              </a:spcBef>
              <a:spcAft>
                <a:spcPts val="0"/>
              </a:spcAft>
              <a:buClr>
                <a:schemeClr val="dk1"/>
              </a:buClr>
              <a:buSzPts val="1100"/>
            </a:pPr>
            <a:r>
              <a:rPr lang="en" b="1" dirty="0" err="1" smtClean="0">
                <a:solidFill>
                  <a:schemeClr val="tx2">
                    <a:lumMod val="75000"/>
                  </a:schemeClr>
                </a:solidFill>
                <a:latin typeface="Andale Mono" charset="0"/>
                <a:ea typeface="Andale Mono" charset="0"/>
                <a:cs typeface="Andale Mono" charset="0"/>
                <a:sym typeface="Courier New"/>
              </a:rPr>
              <a:t>python_base</a:t>
            </a:r>
            <a:r>
              <a:rPr lang="en" b="1" dirty="0" smtClean="0">
                <a:solidFill>
                  <a:schemeClr val="tx2">
                    <a:lumMod val="75000"/>
                  </a:schemeClr>
                </a:solidFill>
                <a:latin typeface="Andale Mono" charset="0"/>
                <a:ea typeface="Andale Mono" charset="0"/>
                <a:cs typeface="Andale Mono" charset="0"/>
                <a:sym typeface="Courier New"/>
              </a:rPr>
              <a:t>/2.7.9</a:t>
            </a:r>
            <a:endParaRPr lang="en-US" b="1" dirty="0">
              <a:solidFill>
                <a:schemeClr val="tx2">
                  <a:lumMod val="75000"/>
                </a:schemeClr>
              </a:solidFill>
              <a:latin typeface="Andale Mono" charset="0"/>
              <a:ea typeface="Andale Mono" charset="0"/>
              <a:cs typeface="Andale Mono" charset="0"/>
              <a:sym typeface="Courier New"/>
            </a:endParaRPr>
          </a:p>
          <a:p>
            <a:pPr indent="457200">
              <a:spcBef>
                <a:spcPts val="0"/>
              </a:spcBef>
              <a:spcAft>
                <a:spcPts val="0"/>
              </a:spcAft>
              <a:buClr>
                <a:schemeClr val="dk1"/>
              </a:buClr>
              <a:buSzPts val="1100"/>
            </a:pPr>
            <a:r>
              <a:rPr lang="en" b="1" dirty="0" err="1" smtClean="0">
                <a:solidFill>
                  <a:schemeClr val="tx2">
                    <a:lumMod val="75000"/>
                  </a:schemeClr>
                </a:solidFill>
                <a:latin typeface="Andale Mono" charset="0"/>
                <a:ea typeface="Andale Mono" charset="0"/>
                <a:cs typeface="Andale Mono" charset="0"/>
                <a:sym typeface="Courier New"/>
              </a:rPr>
              <a:t>numpy</a:t>
            </a:r>
            <a:r>
              <a:rPr lang="en" b="1" dirty="0" smtClean="0">
                <a:solidFill>
                  <a:schemeClr val="tx2">
                    <a:lumMod val="75000"/>
                  </a:schemeClr>
                </a:solidFill>
                <a:latin typeface="Andale Mono" charset="0"/>
                <a:ea typeface="Andale Mono" charset="0"/>
                <a:cs typeface="Andale Mono" charset="0"/>
                <a:sym typeface="Courier New"/>
              </a:rPr>
              <a:t>/1.9.2</a:t>
            </a:r>
            <a:endParaRPr lang="en-US" b="1" dirty="0">
              <a:solidFill>
                <a:schemeClr val="tx2">
                  <a:lumMod val="75000"/>
                </a:schemeClr>
              </a:solidFill>
              <a:latin typeface="Andale Mono" charset="0"/>
              <a:ea typeface="Andale Mono" charset="0"/>
              <a:cs typeface="Andale Mono" charset="0"/>
              <a:sym typeface="Courier New"/>
            </a:endParaRPr>
          </a:p>
          <a:p>
            <a:pPr indent="457200">
              <a:spcBef>
                <a:spcPts val="0"/>
              </a:spcBef>
              <a:spcAft>
                <a:spcPts val="0"/>
              </a:spcAft>
              <a:buClr>
                <a:schemeClr val="dk1"/>
              </a:buClr>
              <a:buSzPts val="1100"/>
            </a:pPr>
            <a:r>
              <a:rPr lang="en" b="1" dirty="0" err="1" smtClean="0">
                <a:solidFill>
                  <a:schemeClr val="tx2">
                    <a:lumMod val="75000"/>
                  </a:schemeClr>
                </a:solidFill>
                <a:latin typeface="Andale Mono" charset="0"/>
                <a:ea typeface="Andale Mono" charset="0"/>
                <a:cs typeface="Andale Mono" charset="0"/>
                <a:sym typeface="Courier New"/>
              </a:rPr>
              <a:t>scipy</a:t>
            </a:r>
            <a:r>
              <a:rPr lang="en" b="1" dirty="0" smtClean="0">
                <a:solidFill>
                  <a:schemeClr val="tx2">
                    <a:lumMod val="75000"/>
                  </a:schemeClr>
                </a:solidFill>
                <a:latin typeface="Andale Mono" charset="0"/>
                <a:ea typeface="Andale Mono" charset="0"/>
                <a:cs typeface="Andale Mono" charset="0"/>
                <a:sym typeface="Courier New"/>
              </a:rPr>
              <a:t>/0.15.1</a:t>
            </a:r>
            <a:endParaRPr lang="en-US" b="1" dirty="0">
              <a:solidFill>
                <a:schemeClr val="tx2">
                  <a:lumMod val="75000"/>
                </a:schemeClr>
              </a:solidFill>
              <a:latin typeface="Andale Mono" charset="0"/>
              <a:ea typeface="Andale Mono" charset="0"/>
              <a:cs typeface="Andale Mono" charset="0"/>
              <a:sym typeface="Courier New"/>
            </a:endParaRPr>
          </a:p>
          <a:p>
            <a:pPr indent="457200">
              <a:spcBef>
                <a:spcPts val="0"/>
              </a:spcBef>
              <a:spcAft>
                <a:spcPts val="0"/>
              </a:spcAft>
            </a:pPr>
            <a:r>
              <a:rPr lang="en" b="1" dirty="0" err="1" smtClean="0">
                <a:solidFill>
                  <a:schemeClr val="tx2">
                    <a:lumMod val="75000"/>
                  </a:schemeClr>
                </a:solidFill>
                <a:latin typeface="Andale Mono" charset="0"/>
                <a:ea typeface="Andale Mono" charset="0"/>
                <a:cs typeface="Andale Mono" charset="0"/>
                <a:sym typeface="Courier New"/>
              </a:rPr>
              <a:t>matplotlib</a:t>
            </a:r>
            <a:r>
              <a:rPr lang="en" b="1" dirty="0" smtClean="0">
                <a:solidFill>
                  <a:schemeClr val="tx2">
                    <a:lumMod val="75000"/>
                  </a:schemeClr>
                </a:solidFill>
                <a:latin typeface="Andale Mono" charset="0"/>
                <a:ea typeface="Andale Mono" charset="0"/>
                <a:cs typeface="Andale Mono" charset="0"/>
                <a:sym typeface="Courier New"/>
              </a:rPr>
              <a:t>/1.4.3</a:t>
            </a:r>
            <a:endParaRPr b="1" dirty="0">
              <a:solidFill>
                <a:schemeClr val="tx2">
                  <a:lumMod val="75000"/>
                </a:schemeClr>
              </a:solidFill>
              <a:latin typeface="Andale Mono" charset="0"/>
              <a:ea typeface="Andale Mono" charset="0"/>
              <a:cs typeface="Andale Mono" charset="0"/>
              <a:sym typeface="Courier New"/>
            </a:endParaRPr>
          </a:p>
          <a:p>
            <a:pPr indent="457200">
              <a:spcBef>
                <a:spcPts val="0"/>
              </a:spcBef>
              <a:spcAft>
                <a:spcPts val="0"/>
              </a:spcAft>
            </a:pPr>
            <a:r>
              <a:rPr lang="en" b="1" dirty="0" err="1">
                <a:solidFill>
                  <a:schemeClr val="tx2">
                    <a:lumMod val="75000"/>
                  </a:schemeClr>
                </a:solidFill>
                <a:latin typeface="Andale Mono" charset="0"/>
                <a:ea typeface="Andale Mono" charset="0"/>
                <a:cs typeface="Andale Mono" charset="0"/>
                <a:sym typeface="Courier New"/>
              </a:rPr>
              <a:t>ipython</a:t>
            </a:r>
            <a:r>
              <a:rPr lang="en" b="1" dirty="0">
                <a:solidFill>
                  <a:schemeClr val="tx2">
                    <a:lumMod val="75000"/>
                  </a:schemeClr>
                </a:solidFill>
                <a:latin typeface="Andale Mono" charset="0"/>
                <a:ea typeface="Andale Mono" charset="0"/>
                <a:cs typeface="Andale Mono" charset="0"/>
                <a:sym typeface="Courier New"/>
              </a:rPr>
              <a:t>/3.1.0</a:t>
            </a:r>
            <a:endParaRPr b="1" dirty="0">
              <a:solidFill>
                <a:schemeClr val="tx2">
                  <a:lumMod val="75000"/>
                </a:schemeClr>
              </a:solidFill>
              <a:latin typeface="Andale Mono" charset="0"/>
              <a:ea typeface="Andale Mono" charset="0"/>
              <a:cs typeface="Andale Mono" charset="0"/>
              <a:sym typeface="Courier New"/>
            </a:endParaRPr>
          </a:p>
          <a:p>
            <a:pPr>
              <a:spcBef>
                <a:spcPts val="0"/>
              </a:spcBef>
              <a:spcAft>
                <a:spcPts val="0"/>
              </a:spcAft>
            </a:pPr>
            <a:r>
              <a:rPr lang="en" b="1" dirty="0">
                <a:solidFill>
                  <a:schemeClr val="dk1"/>
                </a:solidFill>
                <a:latin typeface="Helvetica Neue"/>
                <a:ea typeface="Helvetica Neue"/>
                <a:cs typeface="Helvetica Neue"/>
                <a:sym typeface="Helvetica Neue"/>
              </a:rPr>
              <a:t>Anaconda:</a:t>
            </a:r>
            <a:endParaRPr dirty="0">
              <a:solidFill>
                <a:schemeClr val="dk1"/>
              </a:solidFill>
              <a:latin typeface="Helvetica Neue"/>
              <a:ea typeface="Helvetica Neue"/>
              <a:cs typeface="Helvetica Neue"/>
              <a:sym typeface="Helvetica Neue"/>
            </a:endParaRPr>
          </a:p>
          <a:p>
            <a:pPr indent="457200">
              <a:spcBef>
                <a:spcPts val="0"/>
              </a:spcBef>
              <a:spcAft>
                <a:spcPts val="0"/>
              </a:spcAft>
            </a:pPr>
            <a:r>
              <a:rPr lang="en" b="1" dirty="0">
                <a:solidFill>
                  <a:schemeClr val="tx2">
                    <a:lumMod val="75000"/>
                  </a:schemeClr>
                </a:solidFill>
                <a:latin typeface="Andale Mono" charset="0"/>
                <a:ea typeface="Andale Mono" charset="0"/>
                <a:cs typeface="Andale Mono" charset="0"/>
                <a:sym typeface="Courier New"/>
              </a:rPr>
              <a:t>module load </a:t>
            </a:r>
            <a:r>
              <a:rPr lang="en" b="1" dirty="0" smtClean="0">
                <a:solidFill>
                  <a:schemeClr val="tx2">
                    <a:lumMod val="75000"/>
                  </a:schemeClr>
                </a:solidFill>
                <a:latin typeface="Andale Mono" charset="0"/>
                <a:ea typeface="Andale Mono" charset="0"/>
                <a:cs typeface="Andale Mono" charset="0"/>
                <a:sym typeface="Courier New"/>
              </a:rPr>
              <a:t>python/2.7-anaconda</a:t>
            </a:r>
            <a:endParaRPr lang="en-US" b="1" dirty="0">
              <a:solidFill>
                <a:schemeClr val="tx2">
                  <a:lumMod val="75000"/>
                </a:schemeClr>
              </a:solidFill>
              <a:latin typeface="Andale Mono" charset="0"/>
              <a:ea typeface="Andale Mono" charset="0"/>
              <a:cs typeface="Andale Mono" charset="0"/>
              <a:sym typeface="Courier New"/>
            </a:endParaRPr>
          </a:p>
          <a:p>
            <a:pPr indent="457200">
              <a:spcBef>
                <a:spcPts val="0"/>
              </a:spcBef>
              <a:spcAft>
                <a:spcPts val="0"/>
              </a:spcAft>
            </a:pPr>
            <a:r>
              <a:rPr lang="en" b="1" dirty="0" smtClean="0">
                <a:solidFill>
                  <a:schemeClr val="tx2">
                    <a:lumMod val="75000"/>
                  </a:schemeClr>
                </a:solidFill>
                <a:latin typeface="Andale Mono" charset="0"/>
                <a:ea typeface="Andale Mono" charset="0"/>
                <a:cs typeface="Andale Mono" charset="0"/>
                <a:sym typeface="Courier New"/>
              </a:rPr>
              <a:t>module </a:t>
            </a:r>
            <a:r>
              <a:rPr lang="en" b="1" dirty="0">
                <a:solidFill>
                  <a:schemeClr val="tx2">
                    <a:lumMod val="75000"/>
                  </a:schemeClr>
                </a:solidFill>
                <a:latin typeface="Andale Mono" charset="0"/>
                <a:ea typeface="Andale Mono" charset="0"/>
                <a:cs typeface="Andale Mono" charset="0"/>
                <a:sym typeface="Courier New"/>
              </a:rPr>
              <a:t>load python/3.5-anaconda</a:t>
            </a:r>
            <a:endParaRPr b="1" dirty="0">
              <a:solidFill>
                <a:schemeClr val="tx2">
                  <a:lumMod val="75000"/>
                </a:schemeClr>
              </a:solidFill>
              <a:latin typeface="Andale Mono" charset="0"/>
              <a:ea typeface="Andale Mono" charset="0"/>
              <a:cs typeface="Andale Mono" charset="0"/>
              <a:sym typeface="Courier New"/>
            </a:endParaRPr>
          </a:p>
          <a:p>
            <a:pPr>
              <a:spcBef>
                <a:spcPts val="0"/>
              </a:spcBef>
              <a:spcAft>
                <a:spcPts val="0"/>
              </a:spcAft>
            </a:pPr>
            <a:endParaRPr dirty="0">
              <a:solidFill>
                <a:schemeClr val="dk1"/>
              </a:solidFill>
              <a:latin typeface="Helvetica Neue"/>
              <a:ea typeface="Helvetica Neue"/>
              <a:cs typeface="Helvetica Neue"/>
              <a:sym typeface="Helvetica Neue"/>
            </a:endParaRPr>
          </a:p>
        </p:txBody>
      </p:sp>
      <p:cxnSp>
        <p:nvCxnSpPr>
          <p:cNvPr id="220" name="Shape 220"/>
          <p:cNvCxnSpPr/>
          <p:nvPr/>
        </p:nvCxnSpPr>
        <p:spPr>
          <a:xfrm>
            <a:off x="1680062" y="3332500"/>
            <a:ext cx="8764200" cy="0"/>
          </a:xfrm>
          <a:prstGeom prst="straightConnector1">
            <a:avLst/>
          </a:prstGeom>
          <a:noFill/>
          <a:ln w="38100" cap="flat" cmpd="sng">
            <a:solidFill>
              <a:srgbClr val="000000"/>
            </a:solidFill>
            <a:prstDash val="solid"/>
            <a:round/>
            <a:headEnd type="none" w="lg" len="lg"/>
            <a:tailEnd type="none" w="lg" len="lg"/>
          </a:ln>
        </p:spPr>
      </p:cxnSp>
      <p:sp>
        <p:nvSpPr>
          <p:cNvPr id="221" name="Shape 221"/>
          <p:cNvSpPr txBox="1"/>
          <p:nvPr/>
        </p:nvSpPr>
        <p:spPr>
          <a:xfrm>
            <a:off x="5139887" y="3369738"/>
            <a:ext cx="5967824" cy="1618812"/>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b="1" dirty="0">
                <a:latin typeface="Helvetica Neue"/>
                <a:ea typeface="Helvetica Neue"/>
                <a:cs typeface="Helvetica Neue"/>
                <a:sym typeface="Helvetica Neue"/>
              </a:rPr>
              <a:t>NERSC-built:</a:t>
            </a:r>
            <a:endParaRPr dirty="0">
              <a:latin typeface="Helvetica Neue"/>
              <a:ea typeface="Helvetica Neue"/>
              <a:cs typeface="Helvetica Neue"/>
              <a:sym typeface="Helvetica Neue"/>
            </a:endParaRPr>
          </a:p>
          <a:p>
            <a:pPr>
              <a:spcBef>
                <a:spcPts val="0"/>
              </a:spcBef>
              <a:spcAft>
                <a:spcPts val="0"/>
              </a:spcAft>
            </a:pPr>
            <a:r>
              <a:rPr lang="en" dirty="0">
                <a:latin typeface="Helvetica Neue"/>
                <a:ea typeface="Helvetica Neue"/>
                <a:cs typeface="Helvetica Neue"/>
                <a:sym typeface="Helvetica Neue"/>
              </a:rPr>
              <a:t>	None</a:t>
            </a:r>
            <a:endParaRPr dirty="0">
              <a:latin typeface="Helvetica Neue"/>
              <a:ea typeface="Helvetica Neue"/>
              <a:cs typeface="Helvetica Neue"/>
              <a:sym typeface="Helvetica Neue"/>
            </a:endParaRPr>
          </a:p>
          <a:p>
            <a:pPr>
              <a:spcBef>
                <a:spcPts val="0"/>
              </a:spcBef>
              <a:spcAft>
                <a:spcPts val="0"/>
              </a:spcAft>
            </a:pPr>
            <a:r>
              <a:rPr lang="en" b="1" dirty="0">
                <a:solidFill>
                  <a:schemeClr val="dk1"/>
                </a:solidFill>
                <a:latin typeface="Helvetica Neue"/>
                <a:ea typeface="Helvetica Neue"/>
                <a:cs typeface="Helvetica Neue"/>
                <a:sym typeface="Helvetica Neue"/>
              </a:rPr>
              <a:t>Anaconda:</a:t>
            </a:r>
            <a:endParaRPr dirty="0">
              <a:solidFill>
                <a:schemeClr val="dk1"/>
              </a:solidFill>
              <a:latin typeface="Helvetica Neue"/>
              <a:ea typeface="Helvetica Neue"/>
              <a:cs typeface="Helvetica Neue"/>
              <a:sym typeface="Helvetica Neue"/>
            </a:endParaRPr>
          </a:p>
          <a:p>
            <a:pPr indent="457200">
              <a:spcBef>
                <a:spcPts val="0"/>
              </a:spcBef>
              <a:spcAft>
                <a:spcPts val="0"/>
              </a:spcAft>
            </a:pPr>
            <a:r>
              <a:rPr lang="en" sz="2000" b="1" dirty="0">
                <a:solidFill>
                  <a:srgbClr val="0000FF"/>
                </a:solidFill>
                <a:latin typeface="Andale Mono" charset="0"/>
                <a:ea typeface="Andale Mono" charset="0"/>
                <a:cs typeface="Andale Mono" charset="0"/>
                <a:sym typeface="Courier New"/>
              </a:rPr>
              <a:t>module load [</a:t>
            </a:r>
            <a:r>
              <a:rPr lang="en" sz="2000" b="1" dirty="0" smtClean="0">
                <a:solidFill>
                  <a:srgbClr val="0000FF"/>
                </a:solidFill>
                <a:latin typeface="Andale Mono" charset="0"/>
                <a:ea typeface="Andale Mono" charset="0"/>
                <a:cs typeface="Andale Mono" charset="0"/>
                <a:sym typeface="Courier New"/>
              </a:rPr>
              <a:t>python/2.7-anaconda]</a:t>
            </a:r>
            <a:endParaRPr lang="en-US" sz="2000" b="1" dirty="0">
              <a:solidFill>
                <a:srgbClr val="0000FF"/>
              </a:solidFill>
              <a:latin typeface="Andale Mono" charset="0"/>
              <a:ea typeface="Andale Mono" charset="0"/>
              <a:cs typeface="Andale Mono" charset="0"/>
              <a:sym typeface="Courier New"/>
            </a:endParaRPr>
          </a:p>
          <a:p>
            <a:pPr indent="457200">
              <a:spcBef>
                <a:spcPts val="0"/>
              </a:spcBef>
              <a:spcAft>
                <a:spcPts val="0"/>
              </a:spcAft>
            </a:pPr>
            <a:r>
              <a:rPr lang="en" sz="2000" b="1" dirty="0" smtClean="0">
                <a:solidFill>
                  <a:srgbClr val="0000FF"/>
                </a:solidFill>
                <a:latin typeface="Andale Mono" charset="0"/>
                <a:ea typeface="Andale Mono" charset="0"/>
                <a:cs typeface="Andale Mono" charset="0"/>
                <a:sym typeface="Courier New"/>
              </a:rPr>
              <a:t>module </a:t>
            </a:r>
            <a:r>
              <a:rPr lang="en" sz="2000" b="1" dirty="0">
                <a:solidFill>
                  <a:srgbClr val="0000FF"/>
                </a:solidFill>
                <a:latin typeface="Andale Mono" charset="0"/>
                <a:ea typeface="Andale Mono" charset="0"/>
                <a:cs typeface="Andale Mono" charset="0"/>
                <a:sym typeface="Courier New"/>
              </a:rPr>
              <a:t>load python/3.5-anaconda</a:t>
            </a:r>
            <a:endParaRPr sz="2000" dirty="0">
              <a:solidFill>
                <a:schemeClr val="dk1"/>
              </a:solidFill>
              <a:latin typeface="Andale Mono" charset="0"/>
              <a:ea typeface="Andale Mono" charset="0"/>
              <a:cs typeface="Andale Mono" charset="0"/>
              <a:sym typeface="Courier New"/>
            </a:endParaRPr>
          </a:p>
          <a:p>
            <a:pPr>
              <a:spcBef>
                <a:spcPts val="0"/>
              </a:spcBef>
              <a:spcAft>
                <a:spcPts val="0"/>
              </a:spcAft>
            </a:pPr>
            <a:endParaRPr dirty="0">
              <a:solidFill>
                <a:schemeClr val="dk1"/>
              </a:solidFill>
              <a:latin typeface="Helvetica Neue"/>
              <a:ea typeface="Helvetica Neue"/>
              <a:cs typeface="Helvetica Neue"/>
              <a:sym typeface="Helvetica Neue"/>
            </a:endParaRPr>
          </a:p>
        </p:txBody>
      </p:sp>
      <p:cxnSp>
        <p:nvCxnSpPr>
          <p:cNvPr id="222" name="Shape 222"/>
          <p:cNvCxnSpPr/>
          <p:nvPr/>
        </p:nvCxnSpPr>
        <p:spPr>
          <a:xfrm>
            <a:off x="1634987" y="5105900"/>
            <a:ext cx="8764200" cy="0"/>
          </a:xfrm>
          <a:prstGeom prst="straightConnector1">
            <a:avLst/>
          </a:prstGeom>
          <a:noFill/>
          <a:ln w="38100" cap="flat" cmpd="sng">
            <a:solidFill>
              <a:srgbClr val="000000"/>
            </a:solidFill>
            <a:prstDash val="solid"/>
            <a:round/>
            <a:headEnd type="none" w="lg" len="lg"/>
            <a:tailEnd type="none" w="lg" len="lg"/>
          </a:ln>
        </p:spPr>
      </p:cxnSp>
      <p:cxnSp>
        <p:nvCxnSpPr>
          <p:cNvPr id="223" name="Shape 223"/>
          <p:cNvCxnSpPr/>
          <p:nvPr/>
        </p:nvCxnSpPr>
        <p:spPr>
          <a:xfrm rot="10800000">
            <a:off x="3672962" y="1285125"/>
            <a:ext cx="0" cy="430200"/>
          </a:xfrm>
          <a:prstGeom prst="straightConnector1">
            <a:avLst/>
          </a:prstGeom>
          <a:noFill/>
          <a:ln w="28575" cap="flat" cmpd="sng">
            <a:solidFill>
              <a:srgbClr val="FF0000"/>
            </a:solidFill>
            <a:prstDash val="solid"/>
            <a:round/>
            <a:headEnd type="none" w="lg" len="lg"/>
            <a:tailEnd type="triangle" w="lg" len="lg"/>
          </a:ln>
        </p:spPr>
      </p:cxnSp>
      <p:sp>
        <p:nvSpPr>
          <p:cNvPr id="224" name="Shape 224"/>
          <p:cNvSpPr txBox="1"/>
          <p:nvPr/>
        </p:nvSpPr>
        <p:spPr>
          <a:xfrm>
            <a:off x="3020369" y="1841800"/>
            <a:ext cx="1305186" cy="322350"/>
          </a:xfrm>
          <a:prstGeom prst="rect">
            <a:avLst/>
          </a:prstGeom>
          <a:noFill/>
          <a:ln>
            <a:noFill/>
          </a:ln>
        </p:spPr>
        <p:txBody>
          <a:bodyPr spcFirstLastPara="1" wrap="square" lIns="91425" tIns="91425" rIns="91425" bIns="91425" anchor="ctr" anchorCtr="0">
            <a:noAutofit/>
          </a:bodyPr>
          <a:lstStyle/>
          <a:p>
            <a:pPr algn="ctr">
              <a:spcBef>
                <a:spcPts val="0"/>
              </a:spcBef>
              <a:spcAft>
                <a:spcPts val="0"/>
              </a:spcAft>
            </a:pPr>
            <a:r>
              <a:rPr lang="en" dirty="0">
                <a:solidFill>
                  <a:srgbClr val="FF0000"/>
                </a:solidFill>
                <a:latin typeface="Helvetica Neue"/>
                <a:ea typeface="Helvetica Neue"/>
                <a:cs typeface="Helvetica Neue"/>
                <a:sym typeface="Helvetica Neue"/>
              </a:rPr>
              <a:t>[default]</a:t>
            </a:r>
            <a:endParaRPr dirty="0">
              <a:solidFill>
                <a:srgbClr val="FF0000"/>
              </a:solidFill>
              <a:latin typeface="Helvetica Neue"/>
              <a:ea typeface="Helvetica Neue"/>
              <a:cs typeface="Helvetica Neue"/>
              <a:sym typeface="Helvetica Neue"/>
            </a:endParaRPr>
          </a:p>
        </p:txBody>
      </p:sp>
      <p:cxnSp>
        <p:nvCxnSpPr>
          <p:cNvPr id="225" name="Shape 225"/>
          <p:cNvCxnSpPr/>
          <p:nvPr/>
        </p:nvCxnSpPr>
        <p:spPr>
          <a:xfrm>
            <a:off x="9141799" y="3708900"/>
            <a:ext cx="0" cy="487200"/>
          </a:xfrm>
          <a:prstGeom prst="straightConnector1">
            <a:avLst/>
          </a:prstGeom>
          <a:noFill/>
          <a:ln w="28575" cap="flat" cmpd="sng">
            <a:solidFill>
              <a:srgbClr val="FF0000"/>
            </a:solidFill>
            <a:prstDash val="solid"/>
            <a:round/>
            <a:headEnd type="none" w="lg" len="lg"/>
            <a:tailEnd type="triangle" w="lg" len="lg"/>
          </a:ln>
        </p:spPr>
      </p:cxnSp>
      <p:sp>
        <p:nvSpPr>
          <p:cNvPr id="226" name="Shape 226"/>
          <p:cNvSpPr txBox="1"/>
          <p:nvPr/>
        </p:nvSpPr>
        <p:spPr>
          <a:xfrm>
            <a:off x="8089361" y="3571349"/>
            <a:ext cx="1052437" cy="275101"/>
          </a:xfrm>
          <a:prstGeom prst="rect">
            <a:avLst/>
          </a:prstGeom>
          <a:noFill/>
          <a:ln>
            <a:noFill/>
          </a:ln>
        </p:spPr>
        <p:txBody>
          <a:bodyPr spcFirstLastPara="1" wrap="square" lIns="91425" tIns="91425" rIns="91425" bIns="91425" anchor="ctr" anchorCtr="0">
            <a:noAutofit/>
          </a:bodyPr>
          <a:lstStyle/>
          <a:p>
            <a:pPr algn="ctr">
              <a:spcBef>
                <a:spcPts val="0"/>
              </a:spcBef>
              <a:spcAft>
                <a:spcPts val="0"/>
              </a:spcAft>
            </a:pPr>
            <a:r>
              <a:rPr lang="en">
                <a:solidFill>
                  <a:srgbClr val="FF0000"/>
                </a:solidFill>
                <a:latin typeface="Helvetica Neue"/>
                <a:ea typeface="Helvetica Neue"/>
                <a:cs typeface="Helvetica Neue"/>
                <a:sym typeface="Helvetica Neue"/>
              </a:rPr>
              <a:t>[default]</a:t>
            </a:r>
            <a:endParaRPr dirty="0">
              <a:solidFill>
                <a:srgbClr val="FF0000"/>
              </a:solidFill>
              <a:latin typeface="Helvetica Neue"/>
              <a:ea typeface="Helvetica Neue"/>
              <a:cs typeface="Helvetica Neue"/>
              <a:sym typeface="Helvetica Neue"/>
            </a:endParaRPr>
          </a:p>
        </p:txBody>
      </p:sp>
      <p:sp>
        <p:nvSpPr>
          <p:cNvPr id="227" name="Shape 227"/>
          <p:cNvSpPr txBox="1"/>
          <p:nvPr/>
        </p:nvSpPr>
        <p:spPr>
          <a:xfrm>
            <a:off x="3672962" y="5112675"/>
            <a:ext cx="5468836" cy="13017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b="1" dirty="0" err="1">
                <a:latin typeface="Helvetica Neue"/>
                <a:ea typeface="Helvetica Neue"/>
                <a:cs typeface="Helvetica Neue"/>
                <a:sym typeface="Helvetica Neue"/>
              </a:rPr>
              <a:t>Conda</a:t>
            </a:r>
            <a:r>
              <a:rPr lang="en" b="1" dirty="0">
                <a:latin typeface="Helvetica Neue"/>
                <a:ea typeface="Helvetica Neue"/>
                <a:cs typeface="Helvetica Neue"/>
                <a:sym typeface="Helvetica Neue"/>
              </a:rPr>
              <a:t> </a:t>
            </a:r>
            <a:r>
              <a:rPr lang="en" b="1" dirty="0" err="1">
                <a:latin typeface="Helvetica Neue"/>
                <a:ea typeface="Helvetica Neue"/>
                <a:cs typeface="Helvetica Neue"/>
                <a:sym typeface="Helvetica Neue"/>
              </a:rPr>
              <a:t>env</a:t>
            </a:r>
            <a:r>
              <a:rPr lang="en" b="1" dirty="0">
                <a:latin typeface="Helvetica Neue"/>
                <a:ea typeface="Helvetica Neue"/>
                <a:cs typeface="Helvetica Neue"/>
                <a:sym typeface="Helvetica Neue"/>
              </a:rPr>
              <a:t> via module (either system)</a:t>
            </a:r>
            <a:endParaRPr dirty="0">
              <a:latin typeface="Helvetica Neue"/>
              <a:ea typeface="Helvetica Neue"/>
              <a:cs typeface="Helvetica Neue"/>
              <a:sym typeface="Helvetica Neue"/>
            </a:endParaRPr>
          </a:p>
          <a:p>
            <a:pPr>
              <a:spcBef>
                <a:spcPts val="0"/>
              </a:spcBef>
              <a:spcAft>
                <a:spcPts val="0"/>
              </a:spcAft>
            </a:pPr>
            <a:r>
              <a:rPr lang="en" sz="2000" b="1" dirty="0">
                <a:solidFill>
                  <a:srgbClr val="0000FF"/>
                </a:solidFill>
                <a:latin typeface="Andale Mono" charset="0"/>
                <a:ea typeface="Andale Mono" charset="0"/>
                <a:cs typeface="Andale Mono" charset="0"/>
                <a:sym typeface="Courier New"/>
              </a:rPr>
              <a:t>module load python/2.7-anaconda</a:t>
            </a:r>
            <a:endParaRPr sz="2000" b="1" dirty="0">
              <a:solidFill>
                <a:srgbClr val="0000FF"/>
              </a:solidFill>
              <a:latin typeface="Andale Mono" charset="0"/>
              <a:ea typeface="Andale Mono" charset="0"/>
              <a:cs typeface="Andale Mono" charset="0"/>
              <a:sym typeface="Courier New"/>
            </a:endParaRPr>
          </a:p>
          <a:p>
            <a:pPr>
              <a:spcBef>
                <a:spcPts val="0"/>
              </a:spcBef>
              <a:spcAft>
                <a:spcPts val="0"/>
              </a:spcAft>
            </a:pPr>
            <a:r>
              <a:rPr lang="en" sz="2000" b="1" dirty="0" err="1">
                <a:solidFill>
                  <a:srgbClr val="0000FF"/>
                </a:solidFill>
                <a:latin typeface="Andale Mono" charset="0"/>
                <a:ea typeface="Andale Mono" charset="0"/>
                <a:cs typeface="Andale Mono" charset="0"/>
                <a:sym typeface="Courier New"/>
              </a:rPr>
              <a:t>conda</a:t>
            </a:r>
            <a:r>
              <a:rPr lang="en" sz="2000" b="1" dirty="0">
                <a:solidFill>
                  <a:srgbClr val="0000FF"/>
                </a:solidFill>
                <a:latin typeface="Andale Mono" charset="0"/>
                <a:ea typeface="Andale Mono" charset="0"/>
                <a:cs typeface="Andale Mono" charset="0"/>
                <a:sym typeface="Courier New"/>
              </a:rPr>
              <a:t> create -n </a:t>
            </a:r>
            <a:r>
              <a:rPr lang="en" sz="2000" b="1" dirty="0" err="1">
                <a:solidFill>
                  <a:srgbClr val="0000FF"/>
                </a:solidFill>
                <a:latin typeface="Andale Mono" charset="0"/>
                <a:ea typeface="Andale Mono" charset="0"/>
                <a:cs typeface="Andale Mono" charset="0"/>
                <a:sym typeface="Courier New"/>
              </a:rPr>
              <a:t>myenv</a:t>
            </a:r>
            <a:r>
              <a:rPr lang="en" sz="2000" b="1" dirty="0">
                <a:solidFill>
                  <a:srgbClr val="0000FF"/>
                </a:solidFill>
                <a:latin typeface="Andale Mono" charset="0"/>
                <a:ea typeface="Andale Mono" charset="0"/>
                <a:cs typeface="Andale Mono" charset="0"/>
                <a:sym typeface="Courier New"/>
              </a:rPr>
              <a:t> </a:t>
            </a:r>
            <a:r>
              <a:rPr lang="en" sz="2000" b="1" dirty="0" err="1">
                <a:solidFill>
                  <a:srgbClr val="0000FF"/>
                </a:solidFill>
                <a:latin typeface="Andale Mono" charset="0"/>
                <a:ea typeface="Andale Mono" charset="0"/>
                <a:cs typeface="Andale Mono" charset="0"/>
                <a:sym typeface="Courier New"/>
              </a:rPr>
              <a:t>numpy</a:t>
            </a:r>
            <a:r>
              <a:rPr lang="en" sz="2000" b="1" dirty="0">
                <a:solidFill>
                  <a:srgbClr val="0000FF"/>
                </a:solidFill>
                <a:latin typeface="Andale Mono" charset="0"/>
                <a:ea typeface="Andale Mono" charset="0"/>
                <a:cs typeface="Andale Mono" charset="0"/>
                <a:sym typeface="Courier New"/>
              </a:rPr>
              <a:t>...</a:t>
            </a:r>
            <a:br>
              <a:rPr lang="en" sz="2000" b="1" dirty="0">
                <a:solidFill>
                  <a:srgbClr val="0000FF"/>
                </a:solidFill>
                <a:latin typeface="Andale Mono" charset="0"/>
                <a:ea typeface="Andale Mono" charset="0"/>
                <a:cs typeface="Andale Mono" charset="0"/>
                <a:sym typeface="Courier New"/>
              </a:rPr>
            </a:br>
            <a:r>
              <a:rPr lang="en" sz="2000" b="1" dirty="0">
                <a:solidFill>
                  <a:srgbClr val="0000FF"/>
                </a:solidFill>
                <a:latin typeface="Andale Mono" charset="0"/>
                <a:ea typeface="Andale Mono" charset="0"/>
                <a:cs typeface="Andale Mono" charset="0"/>
                <a:sym typeface="Courier New"/>
              </a:rPr>
              <a:t>source activate </a:t>
            </a:r>
            <a:r>
              <a:rPr lang="en" sz="2000" b="1" dirty="0" err="1">
                <a:solidFill>
                  <a:srgbClr val="0000FF"/>
                </a:solidFill>
                <a:latin typeface="Andale Mono" charset="0"/>
                <a:ea typeface="Andale Mono" charset="0"/>
                <a:cs typeface="Andale Mono" charset="0"/>
                <a:sym typeface="Courier New"/>
              </a:rPr>
              <a:t>myenv</a:t>
            </a:r>
            <a:endParaRPr sz="2000" dirty="0">
              <a:solidFill>
                <a:schemeClr val="dk1"/>
              </a:solidFill>
              <a:latin typeface="Andale Mono" charset="0"/>
              <a:ea typeface="Andale Mono" charset="0"/>
              <a:cs typeface="Andale Mono" charset="0"/>
              <a:sym typeface="Helvetica Neue"/>
            </a:endParaRPr>
          </a:p>
        </p:txBody>
      </p:sp>
      <p:sp>
        <p:nvSpPr>
          <p:cNvPr id="229" name="Shape 229"/>
          <p:cNvSpPr txBox="1"/>
          <p:nvPr/>
        </p:nvSpPr>
        <p:spPr>
          <a:xfrm>
            <a:off x="1863588" y="6365350"/>
            <a:ext cx="8491124" cy="370800"/>
          </a:xfrm>
          <a:prstGeom prst="rect">
            <a:avLst/>
          </a:prstGeom>
          <a:noFill/>
          <a:ln>
            <a:noFill/>
          </a:ln>
        </p:spPr>
        <p:txBody>
          <a:bodyPr spcFirstLastPara="1" wrap="square" lIns="91425" tIns="91425" rIns="91425" bIns="91425" anchor="ctr" anchorCtr="0">
            <a:noAutofit/>
          </a:bodyPr>
          <a:lstStyle/>
          <a:p>
            <a:pPr algn="ctr">
              <a:spcBef>
                <a:spcPts val="0"/>
              </a:spcBef>
              <a:spcAft>
                <a:spcPts val="0"/>
              </a:spcAft>
            </a:pPr>
            <a:r>
              <a:rPr lang="en" u="sng">
                <a:solidFill>
                  <a:schemeClr val="hlink"/>
                </a:solidFill>
                <a:latin typeface="Helvetica Neue"/>
                <a:ea typeface="Helvetica Neue"/>
                <a:cs typeface="Helvetica Neue"/>
                <a:sym typeface="Helvetica Neue"/>
                <a:hlinkClick r:id="rId5"/>
              </a:rPr>
              <a:t>[</a:t>
            </a:r>
            <a:r>
              <a:rPr lang="en" u="sng">
                <a:solidFill>
                  <a:schemeClr val="hlink"/>
                </a:solidFill>
                <a:latin typeface="Helvetica Neue"/>
                <a:ea typeface="Helvetica Neue"/>
                <a:cs typeface="Helvetica Neue"/>
                <a:sym typeface="Helvetica Neue"/>
                <a:hlinkClick r:id="rId5"/>
              </a:rPr>
              <a:t>http://</a:t>
            </a:r>
            <a:r>
              <a:rPr lang="en" u="sng" dirty="0">
                <a:solidFill>
                  <a:schemeClr val="hlink"/>
                </a:solidFill>
                <a:latin typeface="Helvetica Neue"/>
                <a:ea typeface="Helvetica Neue"/>
                <a:cs typeface="Helvetica Neue"/>
                <a:sym typeface="Helvetica Neue"/>
                <a:hlinkClick r:id="rId5"/>
              </a:rPr>
              <a:t>www.nersc.gov/users/data-analytics/data-analytics/python/]</a:t>
            </a:r>
            <a:endParaRPr dirty="0">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p:txBody>
          <a:bodyPr/>
          <a:lstStyle/>
          <a:p>
            <a:r>
              <a:rPr lang="en" smtClean="0">
                <a:sym typeface="Helvetica Neue"/>
              </a:rPr>
              <a:t>Python at ALCF</a:t>
            </a:r>
            <a:endParaRPr lang="en">
              <a:sym typeface="Helvetica Neue"/>
            </a:endParaRPr>
          </a:p>
        </p:txBody>
      </p:sp>
      <p:sp>
        <p:nvSpPr>
          <p:cNvPr id="236" name="Shape 236"/>
          <p:cNvSpPr txBox="1">
            <a:spLocks noGrp="1"/>
          </p:cNvSpPr>
          <p:nvPr>
            <p:ph type="sldNum" idx="12"/>
          </p:nvPr>
        </p:nvSpPr>
        <p:spPr/>
        <p:txBody>
          <a:bodyPr/>
          <a:lstStyle/>
          <a:p>
            <a:fld id="{00000000-1234-1234-1234-123412341234}" type="slidenum">
              <a:rPr lang="is-IS" smtClean="0"/>
              <a:pPr/>
              <a:t>21</a:t>
            </a:fld>
            <a:endParaRPr lang="is-IS"/>
          </a:p>
        </p:txBody>
      </p:sp>
      <p:sp>
        <p:nvSpPr>
          <p:cNvPr id="6" name="Rectangle 5"/>
          <p:cNvSpPr/>
          <p:nvPr/>
        </p:nvSpPr>
        <p:spPr>
          <a:xfrm>
            <a:off x="415492" y="1178802"/>
            <a:ext cx="10662239" cy="4862870"/>
          </a:xfrm>
          <a:prstGeom prst="rect">
            <a:avLst/>
          </a:prstGeom>
        </p:spPr>
        <p:txBody>
          <a:bodyPr wrap="square">
            <a:spAutoFit/>
          </a:bodyPr>
          <a:lstStyle/>
          <a:p>
            <a:pPr marL="342900" lvl="0" indent="-342900">
              <a:spcBef>
                <a:spcPts val="0"/>
              </a:spcBef>
              <a:spcAft>
                <a:spcPts val="0"/>
              </a:spcAft>
              <a:buFont typeface="Symbol" charset="2"/>
              <a:buChar char=""/>
              <a:tabLst>
                <a:tab pos="457200" algn="l"/>
              </a:tabLst>
            </a:pPr>
            <a:r>
              <a:rPr lang="en-US" dirty="0">
                <a:latin typeface="+mn-lt"/>
                <a:ea typeface="Calibri" charset="0"/>
              </a:rPr>
              <a:t>Every system we run is a cross-compile environment except Cooley</a:t>
            </a:r>
          </a:p>
          <a:p>
            <a:pPr marL="742950" marR="0" lvl="1" indent="-285750">
              <a:spcBef>
                <a:spcPts val="0"/>
              </a:spcBef>
              <a:spcAft>
                <a:spcPts val="0"/>
              </a:spcAft>
              <a:buFont typeface="Courier New" charset="0"/>
              <a:buChar char="o"/>
            </a:pPr>
            <a:r>
              <a:rPr lang="en-US" dirty="0">
                <a:latin typeface="+mn-lt"/>
                <a:ea typeface="Calibri" charset="0"/>
              </a:rPr>
              <a:t>pip/</a:t>
            </a:r>
            <a:r>
              <a:rPr lang="en-US" dirty="0" err="1">
                <a:latin typeface="+mn-lt"/>
                <a:ea typeface="Calibri" charset="0"/>
              </a:rPr>
              <a:t>distutils</a:t>
            </a:r>
            <a:r>
              <a:rPr lang="en-US" dirty="0">
                <a:latin typeface="+mn-lt"/>
                <a:ea typeface="Calibri" charset="0"/>
              </a:rPr>
              <a:t>/</a:t>
            </a:r>
            <a:r>
              <a:rPr lang="en-US" dirty="0" err="1">
                <a:latin typeface="+mn-lt"/>
                <a:ea typeface="Calibri" charset="0"/>
              </a:rPr>
              <a:t>setuptools</a:t>
            </a:r>
            <a:r>
              <a:rPr lang="en-US" dirty="0">
                <a:latin typeface="+mn-lt"/>
                <a:ea typeface="Calibri" charset="0"/>
              </a:rPr>
              <a:t>/anaconda don’t play well with cross-compiling</a:t>
            </a:r>
          </a:p>
          <a:p>
            <a:pPr marL="342900" marR="0" lvl="0" indent="-342900">
              <a:spcBef>
                <a:spcPts val="0"/>
              </a:spcBef>
              <a:spcAft>
                <a:spcPts val="0"/>
              </a:spcAft>
              <a:buFont typeface="Symbol" charset="2"/>
              <a:buChar char=""/>
              <a:tabLst>
                <a:tab pos="457200" algn="l"/>
              </a:tabLst>
            </a:pPr>
            <a:r>
              <a:rPr lang="en-US" dirty="0">
                <a:latin typeface="+mn-lt"/>
                <a:ea typeface="Calibri" charset="0"/>
              </a:rPr>
              <a:t>Blue Gene/Q Python is manually maintained</a:t>
            </a:r>
          </a:p>
          <a:p>
            <a:pPr marL="742950" marR="0" lvl="1" indent="-285750">
              <a:spcBef>
                <a:spcPts val="0"/>
              </a:spcBef>
              <a:spcAft>
                <a:spcPts val="0"/>
              </a:spcAft>
              <a:buFont typeface="Courier New" charset="0"/>
              <a:buChar char="o"/>
            </a:pPr>
            <a:r>
              <a:rPr lang="en-US" dirty="0">
                <a:latin typeface="+mn-lt"/>
                <a:ea typeface="Calibri" charset="0"/>
              </a:rPr>
              <a:t>Instructions on use are available in: </a:t>
            </a:r>
            <a:r>
              <a:rPr lang="en-US" sz="2000" dirty="0">
                <a:solidFill>
                  <a:schemeClr val="tx2">
                    <a:lumMod val="75000"/>
                  </a:schemeClr>
                </a:solidFill>
                <a:latin typeface="Andale Mono" charset="0"/>
                <a:ea typeface="Andale Mono" charset="0"/>
                <a:cs typeface="Andale Mono" charset="0"/>
              </a:rPr>
              <a:t>/</a:t>
            </a:r>
            <a:r>
              <a:rPr lang="en-US" sz="2000" b="1" dirty="0">
                <a:solidFill>
                  <a:schemeClr val="tx2">
                    <a:lumMod val="75000"/>
                  </a:schemeClr>
                </a:solidFill>
                <a:latin typeface="Andale Mono" charset="0"/>
                <a:ea typeface="Andale Mono" charset="0"/>
                <a:cs typeface="Andale Mono" charset="0"/>
              </a:rPr>
              <a:t>soft/cobalt/examples/pytho</a:t>
            </a:r>
            <a:r>
              <a:rPr lang="en-US" sz="2000" dirty="0">
                <a:solidFill>
                  <a:schemeClr val="tx2">
                    <a:lumMod val="75000"/>
                  </a:schemeClr>
                </a:solidFill>
                <a:latin typeface="Andale Mono" charset="0"/>
                <a:ea typeface="Andale Mono" charset="0"/>
                <a:cs typeface="Andale Mono" charset="0"/>
              </a:rPr>
              <a:t>n</a:t>
            </a:r>
          </a:p>
          <a:p>
            <a:pPr marL="742950" marR="0" lvl="1" indent="-285750">
              <a:spcBef>
                <a:spcPts val="0"/>
              </a:spcBef>
              <a:spcAft>
                <a:spcPts val="0"/>
              </a:spcAft>
              <a:buFont typeface="Courier New" charset="0"/>
              <a:buChar char="o"/>
            </a:pPr>
            <a:r>
              <a:rPr lang="en-US" dirty="0">
                <a:latin typeface="+mn-lt"/>
                <a:ea typeface="Calibri" charset="0"/>
              </a:rPr>
              <a:t>Modules built on request</a:t>
            </a:r>
          </a:p>
          <a:p>
            <a:pPr marL="342900" marR="0" lvl="0" indent="-342900">
              <a:spcBef>
                <a:spcPts val="0"/>
              </a:spcBef>
              <a:spcAft>
                <a:spcPts val="0"/>
              </a:spcAft>
              <a:buFont typeface="Symbol" charset="2"/>
              <a:buChar char=""/>
              <a:tabLst>
                <a:tab pos="457200" algn="l"/>
              </a:tabLst>
            </a:pPr>
            <a:r>
              <a:rPr lang="en-US" dirty="0">
                <a:latin typeface="+mn-lt"/>
                <a:ea typeface="Calibri" charset="0"/>
              </a:rPr>
              <a:t>Theta offers Python either as:</a:t>
            </a:r>
          </a:p>
          <a:p>
            <a:pPr marL="742950" marR="0" lvl="1" indent="-285750">
              <a:spcBef>
                <a:spcPts val="0"/>
              </a:spcBef>
              <a:spcAft>
                <a:spcPts val="0"/>
              </a:spcAft>
              <a:buFont typeface="Courier New" charset="0"/>
              <a:buChar char="o"/>
            </a:pPr>
            <a:r>
              <a:rPr lang="en-US" dirty="0">
                <a:latin typeface="+mn-lt"/>
                <a:ea typeface="Calibri" charset="0"/>
              </a:rPr>
              <a:t>Intel Python - managed and used via </a:t>
            </a:r>
            <a:r>
              <a:rPr lang="en-US" dirty="0" err="1">
                <a:latin typeface="+mn-lt"/>
                <a:ea typeface="Calibri" charset="0"/>
              </a:rPr>
              <a:t>Conda</a:t>
            </a:r>
            <a:endParaRPr lang="en-US" dirty="0">
              <a:latin typeface="+mn-lt"/>
              <a:ea typeface="Calibri" charset="0"/>
            </a:endParaRPr>
          </a:p>
          <a:p>
            <a:pPr marL="1143000" marR="0" lvl="2" indent="-228600">
              <a:spcBef>
                <a:spcPts val="0"/>
              </a:spcBef>
              <a:spcAft>
                <a:spcPts val="0"/>
              </a:spcAft>
              <a:buFont typeface="Wingdings" charset="2"/>
              <a:buChar char=""/>
            </a:pPr>
            <a:r>
              <a:rPr lang="en-US" dirty="0">
                <a:latin typeface="+mn-lt"/>
                <a:ea typeface="Calibri" charset="0"/>
              </a:rPr>
              <a:t>We prefer users to install their own environments</a:t>
            </a:r>
          </a:p>
          <a:p>
            <a:pPr marL="1143000" marR="0" lvl="2" indent="-228600">
              <a:spcBef>
                <a:spcPts val="0"/>
              </a:spcBef>
              <a:spcAft>
                <a:spcPts val="0"/>
              </a:spcAft>
              <a:buFont typeface="Wingdings" charset="2"/>
              <a:buChar char=""/>
            </a:pPr>
            <a:r>
              <a:rPr lang="en-US" dirty="0">
                <a:latin typeface="+mn-lt"/>
                <a:ea typeface="Calibri" charset="0"/>
              </a:rPr>
              <a:t>Users will need to set up their environment to use the Cray MPICH compatibility ABI and strictly build with the Intel MPI wrappers: </a:t>
            </a:r>
            <a:br>
              <a:rPr lang="en-US" dirty="0">
                <a:latin typeface="+mn-lt"/>
                <a:ea typeface="Calibri" charset="0"/>
              </a:rPr>
            </a:br>
            <a:r>
              <a:rPr lang="en-US" u="sng" dirty="0">
                <a:solidFill>
                  <a:srgbClr val="0563C1"/>
                </a:solidFill>
                <a:latin typeface="+mn-lt"/>
                <a:ea typeface="Calibri" charset="0"/>
                <a:hlinkClick r:id="rId3"/>
              </a:rPr>
              <a:t>http://docs.cray.com/books/S-2544-704/S-2544-704.pdf</a:t>
            </a:r>
            <a:endParaRPr lang="en-US" dirty="0">
              <a:latin typeface="+mn-lt"/>
              <a:ea typeface="Calibri" charset="0"/>
            </a:endParaRPr>
          </a:p>
          <a:p>
            <a:pPr marL="742950" marR="0" lvl="1" indent="-285750">
              <a:spcBef>
                <a:spcPts val="0"/>
              </a:spcBef>
              <a:spcAft>
                <a:spcPts val="0"/>
              </a:spcAft>
              <a:buFont typeface="Courier New" charset="0"/>
              <a:buChar char="o"/>
            </a:pPr>
            <a:r>
              <a:rPr lang="en-US" dirty="0">
                <a:latin typeface="+mn-lt"/>
                <a:ea typeface="Calibri" charset="0"/>
              </a:rPr>
              <a:t>ALCF Python managed via </a:t>
            </a:r>
            <a:r>
              <a:rPr lang="en-US" dirty="0" err="1">
                <a:latin typeface="+mn-lt"/>
                <a:ea typeface="Calibri" charset="0"/>
              </a:rPr>
              <a:t>Spack</a:t>
            </a:r>
            <a:r>
              <a:rPr lang="en-US" dirty="0">
                <a:latin typeface="+mn-lt"/>
                <a:ea typeface="Calibri" charset="0"/>
              </a:rPr>
              <a:t> and loadable via modules:</a:t>
            </a:r>
            <a:br>
              <a:rPr lang="en-US" dirty="0">
                <a:latin typeface="+mn-lt"/>
                <a:ea typeface="Calibri" charset="0"/>
              </a:rPr>
            </a:br>
            <a:r>
              <a:rPr lang="en-US" sz="2000" b="1" dirty="0">
                <a:solidFill>
                  <a:srgbClr val="0070C0"/>
                </a:solidFill>
                <a:latin typeface="Andale Mono" charset="0"/>
                <a:ea typeface="Andale Mono" charset="0"/>
                <a:cs typeface="Andale Mono" charset="0"/>
              </a:rPr>
              <a:t>module load </a:t>
            </a:r>
            <a:r>
              <a:rPr lang="en-US" sz="2000" b="1" dirty="0" err="1">
                <a:solidFill>
                  <a:srgbClr val="0070C0"/>
                </a:solidFill>
                <a:latin typeface="Andale Mono" charset="0"/>
                <a:ea typeface="Andale Mono" charset="0"/>
                <a:cs typeface="Andale Mono" charset="0"/>
              </a:rPr>
              <a:t>alcfpython</a:t>
            </a:r>
            <a:r>
              <a:rPr lang="en-US" sz="2000" b="1" dirty="0">
                <a:solidFill>
                  <a:srgbClr val="0070C0"/>
                </a:solidFill>
                <a:latin typeface="Andale Mono" charset="0"/>
                <a:ea typeface="Andale Mono" charset="0"/>
                <a:cs typeface="Andale Mono" charset="0"/>
              </a:rPr>
              <a:t>/2.7.13-20170513</a:t>
            </a:r>
          </a:p>
          <a:p>
            <a:pPr marL="1143000" marR="0" lvl="2" indent="-228600">
              <a:spcBef>
                <a:spcPts val="0"/>
              </a:spcBef>
              <a:spcAft>
                <a:spcPts val="0"/>
              </a:spcAft>
              <a:buFont typeface="Wingdings" charset="2"/>
              <a:buChar char=""/>
            </a:pPr>
            <a:r>
              <a:rPr lang="en-US" dirty="0">
                <a:latin typeface="+mn-lt"/>
                <a:ea typeface="Calibri" charset="0"/>
              </a:rPr>
              <a:t>A module that loads modules for </a:t>
            </a:r>
            <a:r>
              <a:rPr lang="en-US" dirty="0" err="1">
                <a:latin typeface="+mn-lt"/>
                <a:ea typeface="Calibri" charset="0"/>
              </a:rPr>
              <a:t>NumPy</a:t>
            </a:r>
            <a:r>
              <a:rPr lang="en-US" dirty="0">
                <a:latin typeface="+mn-lt"/>
                <a:ea typeface="Calibri" charset="0"/>
              </a:rPr>
              <a:t>, </a:t>
            </a:r>
            <a:r>
              <a:rPr lang="en-US" dirty="0" err="1">
                <a:latin typeface="+mn-lt"/>
                <a:ea typeface="Calibri" charset="0"/>
              </a:rPr>
              <a:t>SciPy</a:t>
            </a:r>
            <a:r>
              <a:rPr lang="en-US" dirty="0">
                <a:latin typeface="+mn-lt"/>
                <a:ea typeface="Calibri" charset="0"/>
              </a:rPr>
              <a:t>, MKL, h5py, mpi4py...</a:t>
            </a:r>
          </a:p>
          <a:p>
            <a:pPr marL="1143000" marR="0" lvl="2" indent="-228600">
              <a:spcBef>
                <a:spcPts val="0"/>
              </a:spcBef>
              <a:spcAft>
                <a:spcPts val="0"/>
              </a:spcAft>
              <a:buFont typeface="Wingdings" charset="2"/>
              <a:buChar char=""/>
            </a:pPr>
            <a:r>
              <a:rPr lang="en-US" dirty="0">
                <a:latin typeface="+mn-lt"/>
                <a:ea typeface="Calibri" charset="0"/>
              </a:rPr>
              <a:t>We build and rebuild </a:t>
            </a:r>
            <a:r>
              <a:rPr lang="en-US" dirty="0" err="1">
                <a:latin typeface="+mn-lt"/>
                <a:ea typeface="Calibri" charset="0"/>
              </a:rPr>
              <a:t>alcfpython</a:t>
            </a:r>
            <a:r>
              <a:rPr lang="en-US" dirty="0">
                <a:latin typeface="+mn-lt"/>
                <a:ea typeface="Calibri" charset="0"/>
              </a:rPr>
              <a:t> via </a:t>
            </a:r>
            <a:r>
              <a:rPr lang="en-US" dirty="0" err="1">
                <a:latin typeface="+mn-lt"/>
                <a:ea typeface="Calibri" charset="0"/>
              </a:rPr>
              <a:t>Spack</a:t>
            </a:r>
            <a:r>
              <a:rPr lang="en-US" dirty="0">
                <a:latin typeface="+mn-lt"/>
                <a:ea typeface="Calibri" charset="0"/>
              </a:rPr>
              <a:t> to emphasize performance and Cray compatibility</a:t>
            </a:r>
          </a:p>
          <a:p>
            <a:pPr marL="1143000" marR="0" lvl="2" indent="-228600">
              <a:spcBef>
                <a:spcPts val="0"/>
              </a:spcBef>
              <a:spcAft>
                <a:spcPts val="0"/>
              </a:spcAft>
              <a:buFont typeface="Wingdings" charset="2"/>
              <a:buChar char=""/>
            </a:pPr>
            <a:r>
              <a:rPr lang="en-US" dirty="0">
                <a:latin typeface="+mn-lt"/>
                <a:ea typeface="Calibri" charset="0"/>
              </a:rPr>
              <a:t>Use of </a:t>
            </a:r>
            <a:r>
              <a:rPr lang="en-US" dirty="0" err="1">
                <a:latin typeface="+mn-lt"/>
                <a:ea typeface="Calibri" charset="0"/>
              </a:rPr>
              <a:t>virtualenv</a:t>
            </a:r>
            <a:r>
              <a:rPr lang="en-US" dirty="0">
                <a:latin typeface="+mn-lt"/>
                <a:ea typeface="Calibri" charset="0"/>
              </a:rPr>
              <a:t> is recommended - do not mix </a:t>
            </a:r>
            <a:r>
              <a:rPr lang="en-US" dirty="0" err="1">
                <a:latin typeface="+mn-lt"/>
                <a:ea typeface="Calibri" charset="0"/>
              </a:rPr>
              <a:t>conda</a:t>
            </a:r>
            <a:r>
              <a:rPr lang="en-US" dirty="0">
                <a:latin typeface="+mn-lt"/>
                <a:ea typeface="Calibri" charset="0"/>
              </a:rPr>
              <a:t> and </a:t>
            </a:r>
            <a:r>
              <a:rPr lang="en-US" dirty="0" err="1">
                <a:latin typeface="+mn-lt"/>
                <a:ea typeface="Calibri" charset="0"/>
              </a:rPr>
              <a:t>virtualenv</a:t>
            </a:r>
            <a:r>
              <a:rPr lang="en-US" dirty="0">
                <a:latin typeface="+mn-lt"/>
                <a:ea typeface="Calibri" charset="0"/>
              </a:rPr>
              <a:t>!!!</a:t>
            </a:r>
          </a:p>
          <a:p>
            <a:pPr marL="1143000" marR="0" lvl="2" indent="-228600">
              <a:spcBef>
                <a:spcPts val="0"/>
              </a:spcBef>
              <a:spcAft>
                <a:spcPts val="0"/>
              </a:spcAft>
              <a:buFont typeface="Wingdings" charset="2"/>
              <a:buChar char=""/>
            </a:pPr>
            <a:r>
              <a:rPr lang="en-US" dirty="0">
                <a:latin typeface="+mn-lt"/>
                <a:ea typeface="Calibri" charset="0"/>
              </a:rPr>
              <a:t>We’ll build any package with a </a:t>
            </a:r>
            <a:r>
              <a:rPr lang="en-US" dirty="0" err="1">
                <a:latin typeface="+mn-lt"/>
                <a:ea typeface="Calibri" charset="0"/>
              </a:rPr>
              <a:t>Spack</a:t>
            </a:r>
            <a:r>
              <a:rPr lang="en-US" dirty="0">
                <a:latin typeface="+mn-lt"/>
                <a:ea typeface="Calibri" charset="0"/>
              </a:rPr>
              <a:t> spec on request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0" y="28064"/>
            <a:ext cx="11357841" cy="763500"/>
          </a:xfrm>
        </p:spPr>
        <p:txBody>
          <a:bodyPr/>
          <a:lstStyle/>
          <a:p>
            <a:r>
              <a:rPr lang="en" smtClean="0">
                <a:sym typeface="Helvetica Neue"/>
              </a:rPr>
              <a:t>Python at OLCF</a:t>
            </a:r>
            <a:endParaRPr lang="en">
              <a:sym typeface="Helvetica Neue"/>
            </a:endParaRPr>
          </a:p>
        </p:txBody>
      </p:sp>
      <p:sp>
        <p:nvSpPr>
          <p:cNvPr id="243" name="Shape 243"/>
          <p:cNvSpPr txBox="1">
            <a:spLocks noGrp="1"/>
          </p:cNvSpPr>
          <p:nvPr>
            <p:ph type="sldNum" idx="12"/>
          </p:nvPr>
        </p:nvSpPr>
        <p:spPr/>
        <p:txBody>
          <a:bodyPr/>
          <a:lstStyle/>
          <a:p>
            <a:fld id="{00000000-1234-1234-1234-123412341234}" type="slidenum">
              <a:rPr lang="cs-CZ" smtClean="0"/>
              <a:pPr/>
              <a:t>22</a:t>
            </a:fld>
            <a:endParaRPr lang="cs-CZ"/>
          </a:p>
        </p:txBody>
      </p:sp>
      <p:sp>
        <p:nvSpPr>
          <p:cNvPr id="242" name="Shape 242"/>
          <p:cNvSpPr txBox="1"/>
          <p:nvPr/>
        </p:nvSpPr>
        <p:spPr>
          <a:xfrm>
            <a:off x="56979" y="599607"/>
            <a:ext cx="11243881" cy="3172086"/>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b="1" dirty="0">
                <a:latin typeface="Helvetica Neue"/>
                <a:ea typeface="Helvetica Neue"/>
                <a:cs typeface="Helvetica Neue"/>
                <a:sym typeface="Helvetica Neue"/>
              </a:rPr>
              <a:t>Provided interpreters:</a:t>
            </a:r>
            <a:endParaRPr dirty="0">
              <a:latin typeface="Helvetica Neue"/>
              <a:ea typeface="Helvetica Neue"/>
              <a:cs typeface="Helvetica Neue"/>
              <a:sym typeface="Helvetica Neue"/>
            </a:endParaRPr>
          </a:p>
          <a:p>
            <a:pPr indent="457200">
              <a:spcBef>
                <a:spcPts val="0"/>
              </a:spcBef>
              <a:spcAft>
                <a:spcPts val="0"/>
              </a:spcAft>
              <a:buClr>
                <a:schemeClr val="dk1"/>
              </a:buClr>
              <a:buSzPts val="1100"/>
            </a:pPr>
            <a:r>
              <a:rPr lang="en" b="1" dirty="0">
                <a:solidFill>
                  <a:srgbClr val="0000FF"/>
                </a:solidFill>
                <a:latin typeface="Andale Mono" charset="0"/>
                <a:ea typeface="Andale Mono" charset="0"/>
                <a:cs typeface="Andale Mono" charset="0"/>
                <a:sym typeface="Courier New"/>
              </a:rPr>
              <a:t>module load python</a:t>
            </a:r>
            <a:r>
              <a:rPr lang="en" b="1" dirty="0">
                <a:solidFill>
                  <a:srgbClr val="FF0000"/>
                </a:solidFill>
                <a:latin typeface="Andale Mono" charset="0"/>
                <a:ea typeface="Andale Mono" charset="0"/>
                <a:cs typeface="Andale Mono" charset="0"/>
                <a:sym typeface="Courier New"/>
              </a:rPr>
              <a:t>[/2.7.9]</a:t>
            </a:r>
            <a:endParaRPr dirty="0">
              <a:solidFill>
                <a:srgbClr val="FF0000"/>
              </a:solidFill>
              <a:latin typeface="Andale Mono" charset="0"/>
              <a:ea typeface="Andale Mono" charset="0"/>
              <a:cs typeface="Andale Mono" charset="0"/>
              <a:sym typeface="Courier New"/>
            </a:endParaRPr>
          </a:p>
          <a:p>
            <a:pPr indent="457200">
              <a:spcBef>
                <a:spcPts val="0"/>
              </a:spcBef>
              <a:spcAft>
                <a:spcPts val="0"/>
              </a:spcAft>
            </a:pPr>
            <a:r>
              <a:rPr lang="en" b="1" dirty="0">
                <a:solidFill>
                  <a:srgbClr val="0000FF"/>
                </a:solidFill>
                <a:latin typeface="Andale Mono" charset="0"/>
                <a:ea typeface="Andale Mono" charset="0"/>
                <a:cs typeface="Andale Mono" charset="0"/>
                <a:sym typeface="Courier New"/>
              </a:rPr>
              <a:t>            python/3.5.1</a:t>
            </a:r>
            <a:endParaRPr b="1" dirty="0">
              <a:solidFill>
                <a:srgbClr val="0000FF"/>
              </a:solidFill>
              <a:latin typeface="Andale Mono" charset="0"/>
              <a:ea typeface="Andale Mono" charset="0"/>
              <a:cs typeface="Andale Mono" charset="0"/>
              <a:sym typeface="Courier New"/>
            </a:endParaRPr>
          </a:p>
          <a:p>
            <a:pPr>
              <a:spcBef>
                <a:spcPts val="0"/>
              </a:spcBef>
              <a:spcAft>
                <a:spcPts val="0"/>
              </a:spcAft>
              <a:buClr>
                <a:schemeClr val="dk1"/>
              </a:buClr>
              <a:buSzPts val="1100"/>
            </a:pPr>
            <a:r>
              <a:rPr lang="en" b="1" dirty="0">
                <a:latin typeface="Helvetica Neue"/>
                <a:ea typeface="Helvetica Neue"/>
                <a:cs typeface="Helvetica Neue"/>
                <a:sym typeface="Helvetica Neue"/>
              </a:rPr>
              <a:t>Major Provided Packages:</a:t>
            </a:r>
            <a:endParaRPr b="1" dirty="0">
              <a:latin typeface="Helvetica Neue"/>
              <a:ea typeface="Helvetica Neue"/>
              <a:cs typeface="Helvetica Neue"/>
              <a:sym typeface="Helvetica Neue"/>
            </a:endParaRPr>
          </a:p>
          <a:p>
            <a:pPr indent="457200">
              <a:spcBef>
                <a:spcPts val="0"/>
              </a:spcBef>
              <a:spcAft>
                <a:spcPts val="0"/>
              </a:spcAft>
            </a:pPr>
            <a:r>
              <a:rPr lang="en" dirty="0" err="1">
                <a:solidFill>
                  <a:schemeClr val="dk1"/>
                </a:solidFill>
                <a:latin typeface="Andale Mono" charset="0"/>
                <a:ea typeface="Andale Mono" charset="0"/>
                <a:cs typeface="Andale Mono" charset="0"/>
                <a:sym typeface="Courier New"/>
              </a:rPr>
              <a:t>python_numpy</a:t>
            </a:r>
            <a:r>
              <a:rPr lang="en" dirty="0">
                <a:solidFill>
                  <a:schemeClr val="dk1"/>
                </a:solidFill>
                <a:latin typeface="Andale Mono" charset="0"/>
                <a:ea typeface="Andale Mono" charset="0"/>
                <a:cs typeface="Andale Mono" charset="0"/>
                <a:sym typeface="Courier New"/>
              </a:rPr>
              <a:t>/1.9.2</a:t>
            </a:r>
            <a:endParaRPr dirty="0">
              <a:solidFill>
                <a:schemeClr val="dk1"/>
              </a:solidFill>
              <a:latin typeface="Andale Mono" charset="0"/>
              <a:ea typeface="Andale Mono" charset="0"/>
              <a:cs typeface="Andale Mono" charset="0"/>
              <a:sym typeface="Courier New"/>
            </a:endParaRPr>
          </a:p>
          <a:p>
            <a:pPr indent="457200">
              <a:spcBef>
                <a:spcPts val="0"/>
              </a:spcBef>
              <a:spcAft>
                <a:spcPts val="0"/>
              </a:spcAft>
            </a:pPr>
            <a:r>
              <a:rPr lang="en" dirty="0" err="1">
                <a:solidFill>
                  <a:schemeClr val="dk1"/>
                </a:solidFill>
                <a:latin typeface="Andale Mono" charset="0"/>
                <a:ea typeface="Andale Mono" charset="0"/>
                <a:cs typeface="Andale Mono" charset="0"/>
                <a:sym typeface="Courier New"/>
              </a:rPr>
              <a:t>python_scipy</a:t>
            </a:r>
            <a:r>
              <a:rPr lang="en" dirty="0">
                <a:solidFill>
                  <a:schemeClr val="dk1"/>
                </a:solidFill>
                <a:latin typeface="Andale Mono" charset="0"/>
                <a:ea typeface="Andale Mono" charset="0"/>
                <a:cs typeface="Andale Mono" charset="0"/>
                <a:sym typeface="Courier New"/>
              </a:rPr>
              <a:t>/0.15.1</a:t>
            </a:r>
            <a:endParaRPr dirty="0">
              <a:solidFill>
                <a:schemeClr val="dk1"/>
              </a:solidFill>
              <a:latin typeface="Andale Mono" charset="0"/>
              <a:ea typeface="Andale Mono" charset="0"/>
              <a:cs typeface="Andale Mono" charset="0"/>
              <a:sym typeface="Courier New"/>
            </a:endParaRPr>
          </a:p>
          <a:p>
            <a:pPr indent="457200">
              <a:spcBef>
                <a:spcPts val="0"/>
              </a:spcBef>
              <a:spcAft>
                <a:spcPts val="0"/>
              </a:spcAft>
            </a:pPr>
            <a:r>
              <a:rPr lang="en" dirty="0" err="1">
                <a:solidFill>
                  <a:schemeClr val="dk1"/>
                </a:solidFill>
                <a:latin typeface="Andale Mono" charset="0"/>
                <a:ea typeface="Andale Mono" charset="0"/>
                <a:cs typeface="Andale Mono" charset="0"/>
                <a:sym typeface="Courier New"/>
              </a:rPr>
              <a:t>python_matplotlib</a:t>
            </a:r>
            <a:r>
              <a:rPr lang="en" dirty="0">
                <a:solidFill>
                  <a:schemeClr val="dk1"/>
                </a:solidFill>
                <a:latin typeface="Andale Mono" charset="0"/>
                <a:ea typeface="Andale Mono" charset="0"/>
                <a:cs typeface="Andale Mono" charset="0"/>
                <a:sym typeface="Courier New"/>
              </a:rPr>
              <a:t>/1.2.1</a:t>
            </a:r>
            <a:endParaRPr dirty="0">
              <a:solidFill>
                <a:schemeClr val="dk1"/>
              </a:solidFill>
              <a:latin typeface="Andale Mono" charset="0"/>
              <a:ea typeface="Andale Mono" charset="0"/>
              <a:cs typeface="Andale Mono" charset="0"/>
              <a:sym typeface="Courier New"/>
            </a:endParaRPr>
          </a:p>
          <a:p>
            <a:pPr indent="457200">
              <a:spcBef>
                <a:spcPts val="0"/>
              </a:spcBef>
              <a:spcAft>
                <a:spcPts val="0"/>
              </a:spcAft>
            </a:pPr>
            <a:r>
              <a:rPr lang="en" dirty="0" err="1">
                <a:solidFill>
                  <a:schemeClr val="dk1"/>
                </a:solidFill>
                <a:latin typeface="Andale Mono" charset="0"/>
                <a:ea typeface="Andale Mono" charset="0"/>
                <a:cs typeface="Andale Mono" charset="0"/>
                <a:sym typeface="Courier New"/>
              </a:rPr>
              <a:t>python_ipython</a:t>
            </a:r>
            <a:r>
              <a:rPr lang="en" dirty="0">
                <a:solidFill>
                  <a:schemeClr val="dk1"/>
                </a:solidFill>
                <a:latin typeface="Andale Mono" charset="0"/>
                <a:ea typeface="Andale Mono" charset="0"/>
                <a:cs typeface="Andale Mono" charset="0"/>
                <a:sym typeface="Courier New"/>
              </a:rPr>
              <a:t>/3.0.0</a:t>
            </a:r>
            <a:endParaRPr dirty="0">
              <a:solidFill>
                <a:schemeClr val="dk1"/>
              </a:solidFill>
              <a:latin typeface="Andale Mono" charset="0"/>
              <a:ea typeface="Andale Mono" charset="0"/>
              <a:cs typeface="Andale Mono" charset="0"/>
              <a:sym typeface="Courier New"/>
            </a:endParaRPr>
          </a:p>
          <a:p>
            <a:pPr indent="457200">
              <a:spcBef>
                <a:spcPts val="0"/>
              </a:spcBef>
              <a:spcAft>
                <a:spcPts val="0"/>
              </a:spcAft>
            </a:pPr>
            <a:r>
              <a:rPr lang="en" dirty="0">
                <a:solidFill>
                  <a:schemeClr val="dk1"/>
                </a:solidFill>
                <a:latin typeface="Andale Mono" charset="0"/>
                <a:ea typeface="Andale Mono" charset="0"/>
                <a:cs typeface="Andale Mono" charset="0"/>
                <a:sym typeface="Courier New"/>
              </a:rPr>
              <a:t>python_mpi4py/1.3.1</a:t>
            </a:r>
            <a:endParaRPr dirty="0">
              <a:solidFill>
                <a:schemeClr val="dk1"/>
              </a:solidFill>
              <a:latin typeface="Andale Mono" charset="0"/>
              <a:ea typeface="Andale Mono" charset="0"/>
              <a:cs typeface="Andale Mono" charset="0"/>
              <a:sym typeface="Courier New"/>
            </a:endParaRPr>
          </a:p>
          <a:p>
            <a:pPr indent="457200">
              <a:spcBef>
                <a:spcPts val="0"/>
              </a:spcBef>
              <a:spcAft>
                <a:spcPts val="0"/>
              </a:spcAft>
            </a:pPr>
            <a:r>
              <a:rPr lang="en" dirty="0">
                <a:solidFill>
                  <a:schemeClr val="dk1"/>
                </a:solidFill>
                <a:latin typeface="Andale Mono" charset="0"/>
                <a:ea typeface="Andale Mono" charset="0"/>
                <a:cs typeface="Andale Mono" charset="0"/>
                <a:sym typeface="Courier New"/>
              </a:rPr>
              <a:t>python_h5py/2.6.0</a:t>
            </a:r>
            <a:endParaRPr dirty="0">
              <a:solidFill>
                <a:schemeClr val="dk1"/>
              </a:solidFill>
              <a:latin typeface="Andale Mono" charset="0"/>
              <a:ea typeface="Andale Mono" charset="0"/>
              <a:cs typeface="Andale Mono" charset="0"/>
              <a:sym typeface="Courier New"/>
            </a:endParaRPr>
          </a:p>
          <a:p>
            <a:pPr indent="457200">
              <a:spcBef>
                <a:spcPts val="0"/>
              </a:spcBef>
              <a:spcAft>
                <a:spcPts val="0"/>
              </a:spcAft>
              <a:buClr>
                <a:schemeClr val="dk1"/>
              </a:buClr>
              <a:buSzPts val="1100"/>
            </a:pPr>
            <a:r>
              <a:rPr lang="en" dirty="0">
                <a:solidFill>
                  <a:schemeClr val="dk1"/>
                </a:solidFill>
                <a:latin typeface="Andale Mono" charset="0"/>
                <a:ea typeface="Andale Mono" charset="0"/>
                <a:cs typeface="Andale Mono" charset="0"/>
                <a:sym typeface="Courier New"/>
              </a:rPr>
              <a:t>python_netcdf4/1.1.7</a:t>
            </a:r>
            <a:endParaRPr b="1" dirty="0">
              <a:solidFill>
                <a:schemeClr val="dk1"/>
              </a:solidFill>
              <a:latin typeface="Andale Mono" charset="0"/>
              <a:ea typeface="Andale Mono" charset="0"/>
              <a:cs typeface="Andale Mono" charset="0"/>
              <a:sym typeface="Helvetica Neue"/>
            </a:endParaRPr>
          </a:p>
          <a:p>
            <a:pPr>
              <a:spcBef>
                <a:spcPts val="0"/>
              </a:spcBef>
              <a:spcAft>
                <a:spcPts val="0"/>
              </a:spcAft>
              <a:buClr>
                <a:schemeClr val="dk1"/>
              </a:buClr>
              <a:buSzPts val="1100"/>
            </a:pPr>
            <a:r>
              <a:rPr lang="en" b="1" dirty="0">
                <a:solidFill>
                  <a:schemeClr val="dk1"/>
                </a:solidFill>
                <a:latin typeface="Helvetica Neue"/>
                <a:ea typeface="Helvetica Neue"/>
                <a:cs typeface="Helvetica Neue"/>
                <a:sym typeface="Helvetica Neue"/>
              </a:rPr>
              <a:t>Anaconda:</a:t>
            </a:r>
            <a:endParaRPr b="1" dirty="0">
              <a:solidFill>
                <a:schemeClr val="dk1"/>
              </a:solidFill>
              <a:latin typeface="Helvetica Neue"/>
              <a:ea typeface="Helvetica Neue"/>
              <a:cs typeface="Helvetica Neue"/>
              <a:sym typeface="Helvetica Neue"/>
            </a:endParaRPr>
          </a:p>
          <a:p>
            <a:pPr marL="457200" indent="-342900">
              <a:spcBef>
                <a:spcPts val="0"/>
              </a:spcBef>
              <a:spcAft>
                <a:spcPts val="0"/>
              </a:spcAft>
              <a:buSzPts val="1800"/>
              <a:buChar char="●"/>
            </a:pPr>
            <a:r>
              <a:rPr lang="en" dirty="0">
                <a:solidFill>
                  <a:schemeClr val="dk1"/>
                </a:solidFill>
                <a:latin typeface="Helvetica Neue"/>
                <a:ea typeface="Helvetica Neue"/>
                <a:cs typeface="Helvetica Neue"/>
                <a:sym typeface="Helvetica Neue"/>
              </a:rPr>
              <a:t>Prefer to build your own</a:t>
            </a:r>
            <a:endParaRPr dirty="0">
              <a:solidFill>
                <a:schemeClr val="dk1"/>
              </a:solidFill>
              <a:latin typeface="Helvetica Neue"/>
              <a:ea typeface="Helvetica Neue"/>
              <a:cs typeface="Helvetica Neue"/>
              <a:sym typeface="Helvetica Neue"/>
            </a:endParaRPr>
          </a:p>
          <a:p>
            <a:pPr marL="457200" indent="-342900">
              <a:spcBef>
                <a:spcPts val="0"/>
              </a:spcBef>
              <a:spcAft>
                <a:spcPts val="0"/>
              </a:spcAft>
              <a:buSzPts val="1800"/>
              <a:buChar char="●"/>
            </a:pPr>
            <a:r>
              <a:rPr lang="en" dirty="0">
                <a:solidFill>
                  <a:schemeClr val="dk1"/>
                </a:solidFill>
                <a:latin typeface="Helvetica Neue"/>
                <a:ea typeface="Helvetica Neue"/>
                <a:cs typeface="Helvetica Neue"/>
                <a:sym typeface="Helvetica Neue"/>
              </a:rPr>
              <a:t>Generally interferes with </a:t>
            </a:r>
            <a:r>
              <a:rPr lang="en" dirty="0" err="1">
                <a:solidFill>
                  <a:schemeClr val="dk1"/>
                </a:solidFill>
                <a:latin typeface="Helvetica Neue"/>
                <a:ea typeface="Helvetica Neue"/>
                <a:cs typeface="Helvetica Neue"/>
                <a:sym typeface="Helvetica Neue"/>
              </a:rPr>
              <a:t>Tcl</a:t>
            </a:r>
            <a:r>
              <a:rPr lang="en" dirty="0">
                <a:solidFill>
                  <a:schemeClr val="dk1"/>
                </a:solidFill>
                <a:latin typeface="Helvetica Neue"/>
                <a:ea typeface="Helvetica Neue"/>
                <a:cs typeface="Helvetica Neue"/>
                <a:sym typeface="Helvetica Neue"/>
              </a:rPr>
              <a:t> Environment Modules</a:t>
            </a:r>
            <a:endParaRPr dirty="0">
              <a:solidFill>
                <a:schemeClr val="dk1"/>
              </a:solidFill>
              <a:latin typeface="Helvetica Neue"/>
              <a:ea typeface="Helvetica Neue"/>
              <a:cs typeface="Helvetica Neue"/>
              <a:sym typeface="Helvetica Neue"/>
            </a:endParaRPr>
          </a:p>
          <a:p>
            <a:pPr>
              <a:spcBef>
                <a:spcPts val="0"/>
              </a:spcBef>
              <a:spcAft>
                <a:spcPts val="0"/>
              </a:spcAft>
            </a:pPr>
            <a:endParaRPr dirty="0">
              <a:solidFill>
                <a:schemeClr val="dk1"/>
              </a:solidFill>
              <a:latin typeface="Helvetica Neue"/>
              <a:ea typeface="Helvetica Neue"/>
              <a:cs typeface="Helvetica Neue"/>
              <a:sym typeface="Helvetica Neue"/>
            </a:endParaRPr>
          </a:p>
          <a:p>
            <a:pPr>
              <a:spcBef>
                <a:spcPts val="0"/>
              </a:spcBef>
              <a:spcAft>
                <a:spcPts val="0"/>
              </a:spcAft>
            </a:pPr>
            <a:r>
              <a:rPr lang="en" b="1" dirty="0">
                <a:solidFill>
                  <a:schemeClr val="dk1"/>
                </a:solidFill>
                <a:latin typeface="Helvetica Neue"/>
                <a:ea typeface="Helvetica Neue"/>
                <a:cs typeface="Helvetica Neue"/>
                <a:sym typeface="Helvetica Neue"/>
              </a:rPr>
              <a:t>Custom package install paths:</a:t>
            </a:r>
            <a:endParaRPr b="1" dirty="0">
              <a:solidFill>
                <a:schemeClr val="dk1"/>
              </a:solidFill>
              <a:latin typeface="Helvetica Neue"/>
              <a:ea typeface="Helvetica Neue"/>
              <a:cs typeface="Helvetica Neue"/>
              <a:sym typeface="Helvetica Neue"/>
            </a:endParaRPr>
          </a:p>
          <a:p>
            <a:pPr marL="457200" indent="-342900">
              <a:spcBef>
                <a:spcPts val="0"/>
              </a:spcBef>
              <a:spcAft>
                <a:spcPts val="0"/>
              </a:spcAft>
              <a:buClr>
                <a:schemeClr val="dk1"/>
              </a:buClr>
              <a:buSzPts val="1800"/>
              <a:buChar char="●"/>
            </a:pPr>
            <a:r>
              <a:rPr lang="en" dirty="0">
                <a:solidFill>
                  <a:schemeClr val="dk1"/>
                </a:solidFill>
                <a:latin typeface="Helvetica Neue"/>
                <a:ea typeface="Helvetica Neue"/>
                <a:cs typeface="Helvetica Neue"/>
                <a:sym typeface="Helvetica Neue"/>
              </a:rPr>
              <a:t>Prefer NFS project space</a:t>
            </a:r>
            <a:r>
              <a:rPr lang="en" dirty="0">
                <a:solidFill>
                  <a:srgbClr val="0000FF"/>
                </a:solidFill>
                <a:latin typeface="Courier New"/>
                <a:ea typeface="Courier New"/>
                <a:cs typeface="Courier New"/>
                <a:sym typeface="Courier New"/>
              </a:rPr>
              <a:t> </a:t>
            </a:r>
            <a:r>
              <a:rPr lang="en" b="1" dirty="0">
                <a:solidFill>
                  <a:srgbClr val="0000FF"/>
                </a:solidFill>
                <a:latin typeface="Andale Mono" charset="0"/>
                <a:ea typeface="Andale Mono" charset="0"/>
                <a:cs typeface="Andale Mono" charset="0"/>
                <a:sym typeface="Courier New"/>
              </a:rPr>
              <a:t>/ccs/</a:t>
            </a:r>
            <a:r>
              <a:rPr lang="en" b="1" dirty="0" err="1">
                <a:solidFill>
                  <a:srgbClr val="0000FF"/>
                </a:solidFill>
                <a:latin typeface="Andale Mono" charset="0"/>
                <a:ea typeface="Andale Mono" charset="0"/>
                <a:cs typeface="Andale Mono" charset="0"/>
                <a:sym typeface="Courier New"/>
              </a:rPr>
              <a:t>proj</a:t>
            </a:r>
            <a:r>
              <a:rPr lang="en" b="1" dirty="0">
                <a:solidFill>
                  <a:srgbClr val="0000FF"/>
                </a:solidFill>
                <a:latin typeface="Andale Mono" charset="0"/>
                <a:ea typeface="Andale Mono" charset="0"/>
                <a:cs typeface="Andale Mono" charset="0"/>
                <a:sym typeface="Courier New"/>
              </a:rPr>
              <a:t>/${PROJECTID}</a:t>
            </a:r>
            <a:endParaRPr b="1" dirty="0">
              <a:solidFill>
                <a:srgbClr val="0000FF"/>
              </a:solidFill>
              <a:latin typeface="Andale Mono" charset="0"/>
              <a:ea typeface="Andale Mono" charset="0"/>
              <a:cs typeface="Andale Mono" charset="0"/>
              <a:sym typeface="Courier New"/>
            </a:endParaRPr>
          </a:p>
          <a:p>
            <a:pPr marL="457200" indent="-342900">
              <a:spcBef>
                <a:spcPts val="0"/>
              </a:spcBef>
              <a:spcAft>
                <a:spcPts val="0"/>
              </a:spcAft>
              <a:buClr>
                <a:schemeClr val="dk1"/>
              </a:buClr>
              <a:buSzPts val="1800"/>
              <a:buChar char="●"/>
            </a:pPr>
            <a:r>
              <a:rPr lang="en" dirty="0">
                <a:solidFill>
                  <a:schemeClr val="dk1"/>
                </a:solidFill>
                <a:latin typeface="Helvetica Neue"/>
                <a:ea typeface="Helvetica Neue"/>
                <a:cs typeface="Helvetica Neue"/>
                <a:sym typeface="Helvetica Neue"/>
              </a:rPr>
              <a:t>Take care with user site-packages, </a:t>
            </a:r>
            <a:r>
              <a:rPr lang="en" b="1" dirty="0">
                <a:solidFill>
                  <a:srgbClr val="0000FF"/>
                </a:solidFill>
                <a:latin typeface="Andale Mono" charset="0"/>
                <a:ea typeface="Andale Mono" charset="0"/>
                <a:cs typeface="Andale Mono" charset="0"/>
                <a:sym typeface="Courier New"/>
              </a:rPr>
              <a:t>${HOME}</a:t>
            </a:r>
            <a:endParaRPr b="1" dirty="0">
              <a:solidFill>
                <a:srgbClr val="0000FF"/>
              </a:solidFill>
              <a:latin typeface="Andale Mono" charset="0"/>
              <a:ea typeface="Andale Mono" charset="0"/>
              <a:cs typeface="Andale Mono" charset="0"/>
              <a:sym typeface="Courier New"/>
            </a:endParaRPr>
          </a:p>
          <a:p>
            <a:pPr marL="457200" indent="-342900">
              <a:spcBef>
                <a:spcPts val="0"/>
              </a:spcBef>
              <a:spcAft>
                <a:spcPts val="0"/>
              </a:spcAft>
              <a:buClr>
                <a:srgbClr val="000000"/>
              </a:buClr>
              <a:buSzPts val="1800"/>
              <a:buFont typeface="Helvetica Neue"/>
              <a:buChar char="●"/>
            </a:pPr>
            <a:r>
              <a:rPr lang="en" dirty="0">
                <a:latin typeface="Helvetica Neue"/>
                <a:ea typeface="Helvetica Neue"/>
                <a:cs typeface="Helvetica Neue"/>
                <a:sym typeface="Helvetica Neue"/>
              </a:rPr>
              <a:t>Avoid </a:t>
            </a:r>
            <a:r>
              <a:rPr lang="en" b="1" dirty="0">
                <a:solidFill>
                  <a:srgbClr val="0000FF"/>
                </a:solidFill>
                <a:latin typeface="Andale Mono" charset="0"/>
                <a:ea typeface="Andale Mono" charset="0"/>
                <a:cs typeface="Andale Mono" charset="0"/>
                <a:sym typeface="Courier New"/>
              </a:rPr>
              <a:t>/</a:t>
            </a:r>
            <a:r>
              <a:rPr lang="en" b="1" dirty="0" err="1">
                <a:solidFill>
                  <a:srgbClr val="0000FF"/>
                </a:solidFill>
                <a:latin typeface="Andale Mono" charset="0"/>
                <a:ea typeface="Andale Mono" charset="0"/>
                <a:cs typeface="Andale Mono" charset="0"/>
                <a:sym typeface="Courier New"/>
              </a:rPr>
              <a:t>lustre</a:t>
            </a:r>
            <a:r>
              <a:rPr lang="en" b="1" dirty="0">
                <a:solidFill>
                  <a:srgbClr val="0000FF"/>
                </a:solidFill>
                <a:latin typeface="Andale Mono" charset="0"/>
                <a:ea typeface="Andale Mono" charset="0"/>
                <a:cs typeface="Andale Mono" charset="0"/>
                <a:sym typeface="Courier New"/>
              </a:rPr>
              <a:t>/atlas</a:t>
            </a:r>
            <a:endParaRPr b="1" dirty="0">
              <a:solidFill>
                <a:srgbClr val="0000FF"/>
              </a:solidFill>
              <a:latin typeface="Andale Mono" charset="0"/>
              <a:ea typeface="Andale Mono" charset="0"/>
              <a:cs typeface="Andale Mono" charset="0"/>
              <a:sym typeface="Courier New"/>
            </a:endParaRPr>
          </a:p>
          <a:p>
            <a:pPr indent="457200">
              <a:spcBef>
                <a:spcPts val="0"/>
              </a:spcBef>
              <a:spcAft>
                <a:spcPts val="0"/>
              </a:spcAft>
            </a:pPr>
            <a:endParaRPr dirty="0">
              <a:solidFill>
                <a:schemeClr val="dk1"/>
              </a:solidFill>
              <a:latin typeface="Courier New"/>
              <a:ea typeface="Courier New"/>
              <a:cs typeface="Courier New"/>
              <a:sym typeface="Courier New"/>
            </a:endParaRPr>
          </a:p>
          <a:p>
            <a:pPr>
              <a:spcBef>
                <a:spcPts val="0"/>
              </a:spcBef>
              <a:spcAft>
                <a:spcPts val="0"/>
              </a:spcAft>
            </a:pPr>
            <a:endParaRPr dirty="0">
              <a:solidFill>
                <a:schemeClr val="dk1"/>
              </a:solidFill>
              <a:latin typeface="Helvetica Neue"/>
              <a:ea typeface="Helvetica Neue"/>
              <a:cs typeface="Helvetica Neue"/>
              <a:sym typeface="Helvetica Neue"/>
            </a:endParaRPr>
          </a:p>
        </p:txBody>
      </p:sp>
      <p:pic>
        <p:nvPicPr>
          <p:cNvPr id="244" name="Shape 244" descr="titan2.jpg"/>
          <p:cNvPicPr preferRelativeResize="0"/>
          <p:nvPr/>
        </p:nvPicPr>
        <p:blipFill>
          <a:blip r:embed="rId3">
            <a:alphaModFix/>
          </a:blip>
          <a:stretch>
            <a:fillRect/>
          </a:stretch>
        </p:blipFill>
        <p:spPr>
          <a:xfrm>
            <a:off x="7032475" y="1414823"/>
            <a:ext cx="4086650" cy="2501024"/>
          </a:xfrm>
          <a:prstGeom prst="rect">
            <a:avLst/>
          </a:prstGeom>
          <a:noFill/>
          <a:ln>
            <a:noFill/>
          </a:ln>
        </p:spPr>
      </p:pic>
      <p:sp>
        <p:nvSpPr>
          <p:cNvPr id="245" name="Shape 245"/>
          <p:cNvSpPr txBox="1"/>
          <p:nvPr/>
        </p:nvSpPr>
        <p:spPr>
          <a:xfrm>
            <a:off x="370521" y="5926172"/>
            <a:ext cx="16833954" cy="11076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dirty="0">
                <a:latin typeface="Helvetica Neue"/>
                <a:ea typeface="Helvetica Neue"/>
                <a:cs typeface="Helvetica Neue"/>
                <a:sym typeface="Helvetica Neue"/>
              </a:rPr>
              <a:t>Further site-specific information on the OLCF Website</a:t>
            </a:r>
            <a:endParaRPr dirty="0">
              <a:latin typeface="Helvetica Neue"/>
              <a:ea typeface="Helvetica Neue"/>
              <a:cs typeface="Helvetica Neue"/>
              <a:sym typeface="Helvetica Neue"/>
            </a:endParaRPr>
          </a:p>
          <a:p>
            <a:pPr>
              <a:spcBef>
                <a:spcPts val="0"/>
              </a:spcBef>
              <a:spcAft>
                <a:spcPts val="0"/>
              </a:spcAft>
            </a:pPr>
            <a:r>
              <a:rPr lang="en" sz="1200" u="sng" dirty="0">
                <a:solidFill>
                  <a:schemeClr val="hlink"/>
                </a:solidFill>
                <a:latin typeface="Courier New"/>
                <a:ea typeface="Courier New"/>
                <a:cs typeface="Courier New"/>
                <a:sym typeface="Courier New"/>
                <a:hlinkClick r:id="rId4"/>
              </a:rPr>
              <a:t>[https://www.olcf.ornl.gov/training-event/2016-olcf-user-conference-call-olcf-python-best-practices</a:t>
            </a:r>
            <a:r>
              <a:rPr lang="en" u="sng" dirty="0">
                <a:solidFill>
                  <a:schemeClr val="hlink"/>
                </a:solidFill>
                <a:latin typeface="Courier New"/>
                <a:ea typeface="Courier New"/>
                <a:cs typeface="Courier New"/>
                <a:sym typeface="Courier New"/>
                <a:hlinkClick r:id="rId4"/>
              </a:rPr>
              <a:t>]</a:t>
            </a:r>
            <a:endParaRPr dirty="0">
              <a:solidFill>
                <a:srgbClr val="0000FF"/>
              </a:solidFill>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 Exercise 1: Setting up an environment on Cori</a:t>
            </a:r>
            <a:endParaRPr lang="en-US" dirty="0"/>
          </a:p>
        </p:txBody>
      </p:sp>
      <p:sp>
        <p:nvSpPr>
          <p:cNvPr id="3" name="Text Placeholder 2"/>
          <p:cNvSpPr>
            <a:spLocks noGrp="1"/>
          </p:cNvSpPr>
          <p:nvPr>
            <p:ph type="body" idx="1"/>
          </p:nvPr>
        </p:nvSpPr>
        <p:spPr>
          <a:xfrm>
            <a:off x="415492" y="1218580"/>
            <a:ext cx="9457378" cy="5523742"/>
          </a:xfrm>
        </p:spPr>
        <p:txBody>
          <a:bodyPr/>
          <a:lstStyle/>
          <a:p>
            <a:pPr marL="114300" indent="0">
              <a:buNone/>
            </a:pPr>
            <a:r>
              <a:rPr lang="en-US" dirty="0" smtClean="0"/>
              <a:t>Instructions:</a:t>
            </a:r>
          </a:p>
          <a:p>
            <a:pPr marL="114300" indent="0">
              <a:buNone/>
            </a:pPr>
            <a:r>
              <a:rPr lang="en-US" sz="2000" dirty="0" smtClean="0"/>
              <a:t>1. Ensure that you have an account.</a:t>
            </a:r>
            <a:br>
              <a:rPr lang="en-US" sz="2000" dirty="0" smtClean="0"/>
            </a:br>
            <a:r>
              <a:rPr lang="en-US" sz="2000" dirty="0" smtClean="0"/>
              <a:t>2. Log in and verify you are in group </a:t>
            </a:r>
            <a:r>
              <a:rPr lang="en-US" sz="2000" dirty="0" err="1" smtClean="0"/>
              <a:t>ntrain</a:t>
            </a:r>
            <a:r>
              <a:rPr lang="en-US" sz="2000" dirty="0" smtClean="0"/>
              <a:t>:</a:t>
            </a:r>
            <a:r>
              <a:rPr lang="en-US" sz="1800" dirty="0" smtClean="0"/>
              <a:t/>
            </a:r>
            <a:br>
              <a:rPr lang="en-US" sz="1800" dirty="0" smtClean="0"/>
            </a:br>
            <a:r>
              <a:rPr lang="en-US" sz="1800" b="1" dirty="0" err="1">
                <a:solidFill>
                  <a:schemeClr val="tx2">
                    <a:lumMod val="75000"/>
                  </a:schemeClr>
                </a:solidFill>
                <a:latin typeface="Andale Mono" charset="0"/>
                <a:ea typeface="Andale Mono" charset="0"/>
                <a:cs typeface="Andale Mono" charset="0"/>
              </a:rPr>
              <a:t>ssh</a:t>
            </a:r>
            <a:r>
              <a:rPr lang="en-US" sz="1800" b="1" dirty="0">
                <a:solidFill>
                  <a:schemeClr val="tx2">
                    <a:lumMod val="75000"/>
                  </a:schemeClr>
                </a:solidFill>
                <a:latin typeface="Andale Mono" charset="0"/>
                <a:ea typeface="Andale Mono" charset="0"/>
                <a:cs typeface="Andale Mono" charset="0"/>
              </a:rPr>
              <a:t> </a:t>
            </a:r>
            <a:r>
              <a:rPr lang="en-US" sz="1800" b="1" dirty="0" smtClean="0">
                <a:solidFill>
                  <a:schemeClr val="tx2">
                    <a:lumMod val="75000"/>
                  </a:schemeClr>
                </a:solidFill>
                <a:latin typeface="Andale Mono" charset="0"/>
                <a:ea typeface="Andale Mono" charset="0"/>
                <a:cs typeface="Andale Mono" charset="0"/>
                <a:hlinkClick r:id="rId2"/>
              </a:rPr>
              <a:t>train${N}@cori.nersc.gov</a:t>
            </a:r>
            <a:r>
              <a:rPr lang="en-US" b="1" dirty="0" smtClean="0">
                <a:solidFill>
                  <a:schemeClr val="tx2">
                    <a:lumMod val="75000"/>
                  </a:schemeClr>
                </a:solidFill>
                <a:latin typeface="Andale Mono" charset="0"/>
                <a:ea typeface="Andale Mono" charset="0"/>
                <a:cs typeface="Andale Mono" charset="0"/>
              </a:rPr>
              <a:t/>
            </a:r>
            <a:br>
              <a:rPr lang="en-US" b="1" dirty="0" smtClean="0">
                <a:solidFill>
                  <a:schemeClr val="tx2">
                    <a:lumMod val="75000"/>
                  </a:schemeClr>
                </a:solidFill>
                <a:latin typeface="Andale Mono" charset="0"/>
                <a:ea typeface="Andale Mono" charset="0"/>
                <a:cs typeface="Andale Mono" charset="0"/>
              </a:rPr>
            </a:br>
            <a:r>
              <a:rPr lang="en-US" sz="1800" b="1" dirty="0">
                <a:solidFill>
                  <a:schemeClr val="tx2">
                    <a:lumMod val="75000"/>
                  </a:schemeClr>
                </a:solidFill>
                <a:latin typeface="Andale Mono" charset="0"/>
                <a:ea typeface="Andale Mono" charset="0"/>
                <a:cs typeface="Andale Mono" charset="0"/>
              </a:rPr>
              <a:t>train15@cori10:~&gt; </a:t>
            </a:r>
            <a:r>
              <a:rPr lang="en-US" sz="1800" b="1" dirty="0" smtClean="0">
                <a:solidFill>
                  <a:schemeClr val="tx2">
                    <a:lumMod val="75000"/>
                  </a:schemeClr>
                </a:solidFill>
                <a:latin typeface="Andale Mono" charset="0"/>
                <a:ea typeface="Andale Mono" charset="0"/>
                <a:cs typeface="Andale Mono" charset="0"/>
              </a:rPr>
              <a:t>groups</a:t>
            </a:r>
            <a:endParaRPr lang="en-US" sz="1800" b="1" dirty="0">
              <a:solidFill>
                <a:schemeClr val="tx2">
                  <a:lumMod val="75000"/>
                </a:schemeClr>
              </a:solidFill>
              <a:latin typeface="Andale Mono" charset="0"/>
              <a:ea typeface="Andale Mono" charset="0"/>
              <a:cs typeface="Andale Mono" charset="0"/>
            </a:endParaRPr>
          </a:p>
          <a:p>
            <a:pPr marL="114300" indent="0">
              <a:buNone/>
            </a:pPr>
            <a:r>
              <a:rPr lang="en-US" sz="1800" b="1" dirty="0">
                <a:solidFill>
                  <a:schemeClr val="tx2">
                    <a:lumMod val="75000"/>
                  </a:schemeClr>
                </a:solidFill>
                <a:latin typeface="Andale Mono" charset="0"/>
                <a:ea typeface="Andale Mono" charset="0"/>
                <a:cs typeface="Andale Mono" charset="0"/>
              </a:rPr>
              <a:t>train15 </a:t>
            </a:r>
            <a:r>
              <a:rPr lang="en-US" sz="1800" b="1" dirty="0" err="1">
                <a:solidFill>
                  <a:schemeClr val="tx2">
                    <a:lumMod val="75000"/>
                  </a:schemeClr>
                </a:solidFill>
                <a:latin typeface="Andale Mono" charset="0"/>
                <a:ea typeface="Andale Mono" charset="0"/>
                <a:cs typeface="Andale Mono" charset="0"/>
              </a:rPr>
              <a:t>ntrain</a:t>
            </a:r>
            <a:r>
              <a:rPr lang="en-US" sz="1800" b="1" dirty="0">
                <a:solidFill>
                  <a:schemeClr val="tx2">
                    <a:lumMod val="75000"/>
                  </a:schemeClr>
                </a:solidFill>
                <a:latin typeface="Andale Mono" charset="0"/>
                <a:ea typeface="Andale Mono" charset="0"/>
                <a:cs typeface="Andale Mono" charset="0"/>
              </a:rPr>
              <a:t> training</a:t>
            </a:r>
          </a:p>
          <a:p>
            <a:pPr marL="114300" indent="0">
              <a:buNone/>
            </a:pPr>
            <a:r>
              <a:rPr lang="en-US" sz="1800" b="1" dirty="0">
                <a:solidFill>
                  <a:schemeClr val="tx2">
                    <a:lumMod val="75000"/>
                  </a:schemeClr>
                </a:solidFill>
                <a:latin typeface="Andale Mono" charset="0"/>
                <a:ea typeface="Andale Mono" charset="0"/>
                <a:cs typeface="Andale Mono" charset="0"/>
              </a:rPr>
              <a:t>train15@cori10:~&gt; </a:t>
            </a:r>
            <a:r>
              <a:rPr lang="en-US" sz="1800" b="1" dirty="0" err="1">
                <a:solidFill>
                  <a:schemeClr val="tx2">
                    <a:lumMod val="75000"/>
                  </a:schemeClr>
                </a:solidFill>
                <a:latin typeface="Andale Mono" charset="0"/>
                <a:ea typeface="Andale Mono" charset="0"/>
                <a:cs typeface="Andale Mono" charset="0"/>
              </a:rPr>
              <a:t>salloc</a:t>
            </a:r>
            <a:r>
              <a:rPr lang="en-US" sz="1800" b="1" dirty="0">
                <a:solidFill>
                  <a:schemeClr val="tx2">
                    <a:lumMod val="75000"/>
                  </a:schemeClr>
                </a:solidFill>
                <a:latin typeface="Andale Mono" charset="0"/>
                <a:ea typeface="Andale Mono" charset="0"/>
                <a:cs typeface="Andale Mono" charset="0"/>
              </a:rPr>
              <a:t> -N 1 -q regular -t 20 -C </a:t>
            </a:r>
            <a:r>
              <a:rPr lang="en-US" sz="1800" b="1" dirty="0" err="1">
                <a:solidFill>
                  <a:schemeClr val="tx2">
                    <a:lumMod val="75000"/>
                  </a:schemeClr>
                </a:solidFill>
                <a:latin typeface="Andale Mono" charset="0"/>
                <a:ea typeface="Andale Mono" charset="0"/>
                <a:cs typeface="Andale Mono" charset="0"/>
              </a:rPr>
              <a:t>haswell</a:t>
            </a:r>
            <a:r>
              <a:rPr lang="en-US" sz="1800" b="1" dirty="0">
                <a:solidFill>
                  <a:schemeClr val="tx2">
                    <a:lumMod val="75000"/>
                  </a:schemeClr>
                </a:solidFill>
                <a:latin typeface="Andale Mono" charset="0"/>
                <a:ea typeface="Andale Mono" charset="0"/>
                <a:cs typeface="Andale Mono" charset="0"/>
              </a:rPr>
              <a:t> </a:t>
            </a:r>
            <a:r>
              <a:rPr lang="en-US" sz="1800" b="1" dirty="0" smtClean="0">
                <a:solidFill>
                  <a:schemeClr val="tx2">
                    <a:lumMod val="75000"/>
                  </a:schemeClr>
                </a:solidFill>
                <a:latin typeface="Andale Mono" charset="0"/>
                <a:ea typeface="Andale Mono" charset="0"/>
                <a:cs typeface="Andale Mono" charset="0"/>
              </a:rPr>
              <a:t>\</a:t>
            </a:r>
            <a:br>
              <a:rPr lang="en-US" sz="1800" b="1" dirty="0" smtClean="0">
                <a:solidFill>
                  <a:schemeClr val="tx2">
                    <a:lumMod val="75000"/>
                  </a:schemeClr>
                </a:solidFill>
                <a:latin typeface="Andale Mono" charset="0"/>
                <a:ea typeface="Andale Mono" charset="0"/>
                <a:cs typeface="Andale Mono" charset="0"/>
              </a:rPr>
            </a:br>
            <a:r>
              <a:rPr lang="en-US" sz="1800" b="1" dirty="0" smtClean="0">
                <a:solidFill>
                  <a:schemeClr val="tx2">
                    <a:lumMod val="75000"/>
                  </a:schemeClr>
                </a:solidFill>
                <a:latin typeface="Andale Mono" charset="0"/>
                <a:ea typeface="Andale Mono" charset="0"/>
                <a:cs typeface="Andale Mono" charset="0"/>
              </a:rPr>
              <a:t>--</a:t>
            </a:r>
            <a:r>
              <a:rPr lang="en-US" sz="1800" b="1" dirty="0">
                <a:solidFill>
                  <a:schemeClr val="tx2">
                    <a:lumMod val="75000"/>
                  </a:schemeClr>
                </a:solidFill>
                <a:latin typeface="Andale Mono" charset="0"/>
                <a:ea typeface="Andale Mono" charset="0"/>
                <a:cs typeface="Andale Mono" charset="0"/>
              </a:rPr>
              <a:t>reservation=</a:t>
            </a:r>
            <a:r>
              <a:rPr lang="en-US" sz="1800" b="1" dirty="0" err="1">
                <a:solidFill>
                  <a:schemeClr val="tx2">
                    <a:lumMod val="75000"/>
                  </a:schemeClr>
                </a:solidFill>
                <a:latin typeface="Andale Mono" charset="0"/>
                <a:ea typeface="Andale Mono" charset="0"/>
                <a:cs typeface="Andale Mono" charset="0"/>
              </a:rPr>
              <a:t>ecp_python</a:t>
            </a:r>
            <a:r>
              <a:rPr lang="en-US" sz="1800" b="1" dirty="0">
                <a:solidFill>
                  <a:schemeClr val="tx2">
                    <a:lumMod val="75000"/>
                  </a:schemeClr>
                </a:solidFill>
                <a:latin typeface="Andale Mono" charset="0"/>
                <a:ea typeface="Andale Mono" charset="0"/>
                <a:cs typeface="Andale Mono" charset="0"/>
              </a:rPr>
              <a:t> -A </a:t>
            </a:r>
            <a:r>
              <a:rPr lang="en-US" sz="1800" b="1" dirty="0" err="1">
                <a:solidFill>
                  <a:schemeClr val="tx2">
                    <a:lumMod val="75000"/>
                  </a:schemeClr>
                </a:solidFill>
                <a:latin typeface="Andale Mono" charset="0"/>
                <a:ea typeface="Andale Mono" charset="0"/>
                <a:cs typeface="Andale Mono" charset="0"/>
              </a:rPr>
              <a:t>ntrain</a:t>
            </a:r>
            <a:endParaRPr lang="en-US" sz="1800" b="1" dirty="0">
              <a:solidFill>
                <a:schemeClr val="tx2">
                  <a:lumMod val="75000"/>
                </a:schemeClr>
              </a:solidFill>
              <a:latin typeface="Andale Mono" charset="0"/>
              <a:ea typeface="Andale Mono" charset="0"/>
              <a:cs typeface="Andale Mono" charset="0"/>
            </a:endParaRPr>
          </a:p>
          <a:p>
            <a:pPr marL="114300" indent="0">
              <a:buNone/>
            </a:pPr>
            <a:r>
              <a:rPr lang="en-US" sz="1800" b="1" dirty="0" err="1">
                <a:solidFill>
                  <a:schemeClr val="tx2">
                    <a:lumMod val="75000"/>
                  </a:schemeClr>
                </a:solidFill>
                <a:latin typeface="Andale Mono" charset="0"/>
                <a:ea typeface="Andale Mono" charset="0"/>
                <a:cs typeface="Andale Mono" charset="0"/>
              </a:rPr>
              <a:t>salloc</a:t>
            </a:r>
            <a:r>
              <a:rPr lang="en-US" sz="1800" b="1" dirty="0">
                <a:solidFill>
                  <a:schemeClr val="tx2">
                    <a:lumMod val="75000"/>
                  </a:schemeClr>
                </a:solidFill>
                <a:latin typeface="Andale Mono" charset="0"/>
                <a:ea typeface="Andale Mono" charset="0"/>
                <a:cs typeface="Andale Mono" charset="0"/>
              </a:rPr>
              <a:t>: Granted job allocation 10011248</a:t>
            </a:r>
          </a:p>
          <a:p>
            <a:pPr marL="114300" indent="0">
              <a:buNone/>
            </a:pPr>
            <a:r>
              <a:rPr lang="en-US" sz="1800" b="1" dirty="0">
                <a:solidFill>
                  <a:schemeClr val="tx2">
                    <a:lumMod val="75000"/>
                  </a:schemeClr>
                </a:solidFill>
                <a:latin typeface="Andale Mono" charset="0"/>
                <a:ea typeface="Andale Mono" charset="0"/>
                <a:cs typeface="Andale Mono" charset="0"/>
              </a:rPr>
              <a:t>train15@nid00681:~&gt; module load python/3.6-anaconda-4.4</a:t>
            </a:r>
          </a:p>
          <a:p>
            <a:pPr marL="114300" indent="0">
              <a:buNone/>
            </a:pPr>
            <a:r>
              <a:rPr lang="en-US" sz="1800" b="1" dirty="0">
                <a:solidFill>
                  <a:schemeClr val="tx2">
                    <a:lumMod val="75000"/>
                  </a:schemeClr>
                </a:solidFill>
                <a:latin typeface="Andale Mono" charset="0"/>
                <a:ea typeface="Andale Mono" charset="0"/>
                <a:cs typeface="Andale Mono" charset="0"/>
              </a:rPr>
              <a:t>train15@nid00681:~&gt; which python</a:t>
            </a:r>
          </a:p>
          <a:p>
            <a:pPr marL="114300" indent="0">
              <a:buNone/>
            </a:pPr>
            <a:r>
              <a:rPr lang="en-US" sz="1800" b="1" dirty="0">
                <a:solidFill>
                  <a:schemeClr val="tx2">
                    <a:lumMod val="75000"/>
                  </a:schemeClr>
                </a:solidFill>
                <a:latin typeface="Andale Mono" charset="0"/>
                <a:ea typeface="Andale Mono" charset="0"/>
                <a:cs typeface="Andale Mono" charset="0"/>
              </a:rPr>
              <a:t>/</a:t>
            </a:r>
            <a:r>
              <a:rPr lang="en-US" sz="1800" b="1" dirty="0" err="1" smtClean="0">
                <a:solidFill>
                  <a:schemeClr val="tx2">
                    <a:lumMod val="75000"/>
                  </a:schemeClr>
                </a:solidFill>
                <a:latin typeface="Andale Mono" charset="0"/>
                <a:ea typeface="Andale Mono" charset="0"/>
                <a:cs typeface="Andale Mono" charset="0"/>
              </a:rPr>
              <a:t>usr</a:t>
            </a:r>
            <a:r>
              <a:rPr lang="en-US" sz="1800" b="1" dirty="0" smtClean="0">
                <a:solidFill>
                  <a:schemeClr val="tx2">
                    <a:lumMod val="75000"/>
                  </a:schemeClr>
                </a:solidFill>
                <a:latin typeface="Andale Mono" charset="0"/>
                <a:ea typeface="Andale Mono" charset="0"/>
                <a:cs typeface="Andale Mono" charset="0"/>
              </a:rPr>
              <a:t>/common/software/python/3.6-anaconda-4.4/bin/python</a:t>
            </a:r>
            <a:r>
              <a:rPr lang="en-US" sz="1800" dirty="0" smtClean="0">
                <a:latin typeface="Andale Mono" charset="0"/>
                <a:ea typeface="Andale Mono" charset="0"/>
                <a:cs typeface="Andale Mono" charset="0"/>
              </a:rPr>
              <a:t/>
            </a:r>
            <a:br>
              <a:rPr lang="en-US" sz="1800" dirty="0" smtClean="0">
                <a:latin typeface="Andale Mono" charset="0"/>
                <a:ea typeface="Andale Mono" charset="0"/>
                <a:cs typeface="Andale Mono" charset="0"/>
              </a:rPr>
            </a:br>
            <a:r>
              <a:rPr lang="en-US" sz="2000" dirty="0" smtClean="0">
                <a:ea typeface="Andale Mono" charset="0"/>
                <a:cs typeface="Andale Mono" charset="0"/>
              </a:rPr>
              <a:t>3.Create an environment</a:t>
            </a:r>
            <a:r>
              <a:rPr lang="en-US" sz="1800" dirty="0" smtClean="0">
                <a:ea typeface="Andale Mono" charset="0"/>
                <a:cs typeface="Andale Mono" charset="0"/>
              </a:rPr>
              <a:t/>
            </a:r>
            <a:br>
              <a:rPr lang="en-US" sz="1800" dirty="0" smtClean="0">
                <a:ea typeface="Andale Mono" charset="0"/>
                <a:cs typeface="Andale Mono" charset="0"/>
              </a:rPr>
            </a:br>
            <a:r>
              <a:rPr lang="en-US" sz="1800" b="1" dirty="0" err="1" smtClean="0">
                <a:solidFill>
                  <a:schemeClr val="tx2">
                    <a:lumMod val="75000"/>
                  </a:schemeClr>
                </a:solidFill>
                <a:latin typeface="Andale Mono" charset="0"/>
                <a:ea typeface="Andale Mono" charset="0"/>
                <a:cs typeface="Andale Mono" charset="0"/>
              </a:rPr>
              <a:t>conda</a:t>
            </a:r>
            <a:r>
              <a:rPr lang="en-US" sz="1800" b="1" dirty="0" smtClean="0">
                <a:solidFill>
                  <a:schemeClr val="tx2">
                    <a:lumMod val="75000"/>
                  </a:schemeClr>
                </a:solidFill>
                <a:latin typeface="Andale Mono" charset="0"/>
                <a:ea typeface="Andale Mono" charset="0"/>
                <a:cs typeface="Andale Mono" charset="0"/>
              </a:rPr>
              <a:t> </a:t>
            </a:r>
            <a:r>
              <a:rPr lang="en-US" sz="1800" b="1" dirty="0">
                <a:solidFill>
                  <a:schemeClr val="tx2">
                    <a:lumMod val="75000"/>
                  </a:schemeClr>
                </a:solidFill>
                <a:latin typeface="Andale Mono" charset="0"/>
                <a:ea typeface="Andale Mono" charset="0"/>
                <a:cs typeface="Andale Mono" charset="0"/>
              </a:rPr>
              <a:t>create -n </a:t>
            </a:r>
            <a:r>
              <a:rPr lang="en-US" sz="1800" b="1" dirty="0" err="1">
                <a:solidFill>
                  <a:schemeClr val="tx2">
                    <a:lumMod val="75000"/>
                  </a:schemeClr>
                </a:solidFill>
                <a:latin typeface="Andale Mono" charset="0"/>
                <a:ea typeface="Andale Mono" charset="0"/>
                <a:cs typeface="Andale Mono" charset="0"/>
              </a:rPr>
              <a:t>myenv</a:t>
            </a:r>
            <a:r>
              <a:rPr lang="en-US" sz="1800" b="1" dirty="0">
                <a:solidFill>
                  <a:schemeClr val="tx2">
                    <a:lumMod val="75000"/>
                  </a:schemeClr>
                </a:solidFill>
                <a:latin typeface="Andale Mono" charset="0"/>
                <a:ea typeface="Andale Mono" charset="0"/>
                <a:cs typeface="Andale Mono" charset="0"/>
              </a:rPr>
              <a:t> </a:t>
            </a:r>
            <a:r>
              <a:rPr lang="en-US" sz="1800" b="1" dirty="0" err="1">
                <a:solidFill>
                  <a:schemeClr val="tx2">
                    <a:lumMod val="75000"/>
                  </a:schemeClr>
                </a:solidFill>
                <a:latin typeface="Andale Mono" charset="0"/>
                <a:ea typeface="Andale Mono" charset="0"/>
                <a:cs typeface="Andale Mono" charset="0"/>
              </a:rPr>
              <a:t>numpy</a:t>
            </a:r>
            <a:r>
              <a:rPr lang="en-US" sz="1800" b="1" dirty="0">
                <a:solidFill>
                  <a:schemeClr val="tx2">
                    <a:lumMod val="75000"/>
                  </a:schemeClr>
                </a:solidFill>
                <a:latin typeface="Andale Mono" charset="0"/>
                <a:ea typeface="Andale Mono" charset="0"/>
                <a:cs typeface="Andale Mono" charset="0"/>
              </a:rPr>
              <a:t> </a:t>
            </a:r>
            <a:r>
              <a:rPr lang="en-US" sz="1800" b="1" dirty="0" smtClean="0">
                <a:solidFill>
                  <a:schemeClr val="tx2">
                    <a:lumMod val="75000"/>
                  </a:schemeClr>
                </a:solidFill>
                <a:latin typeface="Andale Mono" charset="0"/>
                <a:ea typeface="Andale Mono" charset="0"/>
                <a:cs typeface="Andale Mono" charset="0"/>
              </a:rPr>
              <a:t>python=3</a:t>
            </a:r>
          </a:p>
          <a:p>
            <a:pPr marL="114300" indent="0">
              <a:buNone/>
            </a:pPr>
            <a:r>
              <a:rPr lang="en-US" sz="1800" b="1" dirty="0" smtClean="0">
                <a:solidFill>
                  <a:schemeClr val="tx2">
                    <a:lumMod val="75000"/>
                  </a:schemeClr>
                </a:solidFill>
                <a:latin typeface="Andale Mono" charset="0"/>
                <a:ea typeface="Andale Mono" charset="0"/>
                <a:cs typeface="Andale Mono" charset="0"/>
              </a:rPr>
              <a:t>[</a:t>
            </a:r>
            <a:r>
              <a:rPr lang="en-US" sz="1800" b="1" dirty="0">
                <a:solidFill>
                  <a:schemeClr val="tx2">
                    <a:lumMod val="75000"/>
                  </a:schemeClr>
                </a:solidFill>
                <a:latin typeface="Andale Mono" charset="0"/>
                <a:ea typeface="Andale Mono" charset="0"/>
                <a:cs typeface="Andale Mono" charset="0"/>
              </a:rPr>
              <a:t>installation messages] </a:t>
            </a:r>
            <a:endParaRPr lang="en-US" sz="1800" b="1" dirty="0" smtClean="0">
              <a:solidFill>
                <a:schemeClr val="tx2">
                  <a:lumMod val="75000"/>
                </a:schemeClr>
              </a:solidFill>
              <a:latin typeface="Andale Mono" charset="0"/>
              <a:ea typeface="Andale Mono" charset="0"/>
              <a:cs typeface="Andale Mono" charset="0"/>
            </a:endParaRPr>
          </a:p>
          <a:p>
            <a:pPr marL="114300" indent="0">
              <a:buNone/>
            </a:pPr>
            <a:r>
              <a:rPr lang="en-US" sz="1800" b="1" dirty="0" smtClean="0">
                <a:solidFill>
                  <a:schemeClr val="tx2">
                    <a:lumMod val="75000"/>
                  </a:schemeClr>
                </a:solidFill>
                <a:latin typeface="Andale Mono" charset="0"/>
                <a:ea typeface="Andale Mono" charset="0"/>
                <a:cs typeface="Andale Mono" charset="0"/>
              </a:rPr>
              <a:t>source </a:t>
            </a:r>
            <a:r>
              <a:rPr lang="en-US" sz="1800" b="1" dirty="0">
                <a:solidFill>
                  <a:schemeClr val="tx2">
                    <a:lumMod val="75000"/>
                  </a:schemeClr>
                </a:solidFill>
                <a:latin typeface="Andale Mono" charset="0"/>
                <a:ea typeface="Andale Mono" charset="0"/>
                <a:cs typeface="Andale Mono" charset="0"/>
              </a:rPr>
              <a:t>activate </a:t>
            </a:r>
            <a:r>
              <a:rPr lang="en-US" sz="1800" b="1" dirty="0" err="1" smtClean="0">
                <a:solidFill>
                  <a:schemeClr val="tx2">
                    <a:lumMod val="75000"/>
                  </a:schemeClr>
                </a:solidFill>
                <a:latin typeface="Andale Mono" charset="0"/>
                <a:ea typeface="Andale Mono" charset="0"/>
                <a:cs typeface="Andale Mono" charset="0"/>
              </a:rPr>
              <a:t>myenv</a:t>
            </a:r>
            <a:r>
              <a:rPr lang="en-US" sz="1800" b="1" dirty="0" smtClean="0">
                <a:solidFill>
                  <a:schemeClr val="tx2">
                    <a:lumMod val="75000"/>
                  </a:schemeClr>
                </a:solidFill>
                <a:latin typeface="Andale Mono" charset="0"/>
                <a:ea typeface="Andale Mono" charset="0"/>
                <a:cs typeface="Andale Mono" charset="0"/>
              </a:rPr>
              <a:t/>
            </a:r>
            <a:br>
              <a:rPr lang="en-US" sz="1800" b="1" dirty="0" smtClean="0">
                <a:solidFill>
                  <a:schemeClr val="tx2">
                    <a:lumMod val="75000"/>
                  </a:schemeClr>
                </a:solidFill>
                <a:latin typeface="Andale Mono" charset="0"/>
                <a:ea typeface="Andale Mono" charset="0"/>
                <a:cs typeface="Andale Mono" charset="0"/>
              </a:rPr>
            </a:br>
            <a:r>
              <a:rPr lang="en-US" sz="1800" dirty="0" smtClean="0">
                <a:ea typeface="Andale Mono" charset="0"/>
                <a:cs typeface="Andale Mono" charset="0"/>
              </a:rPr>
              <a:t>4. Install mpi4py</a:t>
            </a:r>
            <a:br>
              <a:rPr lang="en-US" sz="1800" dirty="0" smtClean="0">
                <a:ea typeface="Andale Mono" charset="0"/>
                <a:cs typeface="Andale Mono" charset="0"/>
              </a:rPr>
            </a:br>
            <a:r>
              <a:rPr lang="en-US" sz="1800" b="1" dirty="0" err="1">
                <a:solidFill>
                  <a:schemeClr val="tx2">
                    <a:lumMod val="75000"/>
                  </a:schemeClr>
                </a:solidFill>
                <a:latin typeface="Andale Mono" charset="0"/>
                <a:ea typeface="Andale Mono" charset="0"/>
                <a:cs typeface="Andale Mono" charset="0"/>
              </a:rPr>
              <a:t>env</a:t>
            </a:r>
            <a:r>
              <a:rPr lang="en-US" sz="1800" b="1" dirty="0">
                <a:solidFill>
                  <a:schemeClr val="tx2">
                    <a:lumMod val="75000"/>
                  </a:schemeClr>
                </a:solidFill>
                <a:latin typeface="Andale Mono" charset="0"/>
                <a:ea typeface="Andale Mono" charset="0"/>
                <a:cs typeface="Andale Mono" charset="0"/>
              </a:rPr>
              <a:t> MPICC=$(which cc) pip install mpi4py</a:t>
            </a:r>
          </a:p>
          <a:p>
            <a:pPr marL="114300" indent="0">
              <a:buNone/>
            </a:pPr>
            <a:r>
              <a:rPr lang="en-US" sz="1800" dirty="0" smtClean="0">
                <a:ea typeface="Andale Mono" charset="0"/>
                <a:cs typeface="Andale Mono" charset="0"/>
              </a:rPr>
              <a:t>5. Check out the examples</a:t>
            </a:r>
          </a:p>
          <a:p>
            <a:pPr marL="114300" indent="0">
              <a:buNone/>
            </a:pPr>
            <a:r>
              <a:rPr lang="en-US" sz="1800" b="1" dirty="0" err="1" smtClean="0">
                <a:solidFill>
                  <a:schemeClr val="tx2">
                    <a:lumMod val="75000"/>
                  </a:schemeClr>
                </a:solidFill>
                <a:latin typeface="Andale Mono" charset="0"/>
                <a:ea typeface="Andale Mono" charset="0"/>
                <a:cs typeface="Andale Mono" charset="0"/>
              </a:rPr>
              <a:t>git</a:t>
            </a:r>
            <a:r>
              <a:rPr lang="en-US" sz="1800" b="1" dirty="0">
                <a:solidFill>
                  <a:schemeClr val="tx2">
                    <a:lumMod val="75000"/>
                  </a:schemeClr>
                </a:solidFill>
                <a:latin typeface="Andale Mono" charset="0"/>
                <a:ea typeface="Andale Mono" charset="0"/>
                <a:cs typeface="Andale Mono" charset="0"/>
              </a:rPr>
              <a:t> clone https://</a:t>
            </a:r>
            <a:r>
              <a:rPr lang="en-US" sz="1800" b="1" dirty="0" err="1">
                <a:solidFill>
                  <a:schemeClr val="tx2">
                    <a:lumMod val="75000"/>
                  </a:schemeClr>
                </a:solidFill>
                <a:latin typeface="Andale Mono" charset="0"/>
                <a:ea typeface="Andale Mono" charset="0"/>
                <a:cs typeface="Andale Mono" charset="0"/>
              </a:rPr>
              <a:t>github.com</a:t>
            </a:r>
            <a:r>
              <a:rPr lang="en-US" sz="1800" b="1" dirty="0">
                <a:solidFill>
                  <a:schemeClr val="tx2">
                    <a:lumMod val="75000"/>
                  </a:schemeClr>
                </a:solidFill>
                <a:latin typeface="Andale Mono" charset="0"/>
                <a:ea typeface="Andale Mono" charset="0"/>
                <a:cs typeface="Andale Mono" charset="0"/>
              </a:rPr>
              <a:t>/</a:t>
            </a:r>
            <a:r>
              <a:rPr lang="en-US" sz="1800" b="1" dirty="0" err="1">
                <a:solidFill>
                  <a:schemeClr val="tx2">
                    <a:lumMod val="75000"/>
                  </a:schemeClr>
                </a:solidFill>
                <a:latin typeface="Andale Mono" charset="0"/>
                <a:ea typeface="Andale Mono" charset="0"/>
                <a:cs typeface="Andale Mono" charset="0"/>
              </a:rPr>
              <a:t>wscullin</a:t>
            </a:r>
            <a:r>
              <a:rPr lang="en-US" sz="1800" b="1" dirty="0">
                <a:solidFill>
                  <a:schemeClr val="tx2">
                    <a:lumMod val="75000"/>
                  </a:schemeClr>
                </a:solidFill>
                <a:latin typeface="Andale Mono" charset="0"/>
                <a:ea typeface="Andale Mono" charset="0"/>
                <a:cs typeface="Andale Mono" charset="0"/>
              </a:rPr>
              <a:t>/</a:t>
            </a:r>
            <a:r>
              <a:rPr lang="en-US" sz="1800" b="1" dirty="0" err="1">
                <a:solidFill>
                  <a:schemeClr val="tx2">
                    <a:lumMod val="75000"/>
                  </a:schemeClr>
                </a:solidFill>
                <a:latin typeface="Andale Mono" charset="0"/>
                <a:ea typeface="Andale Mono" charset="0"/>
                <a:cs typeface="Andale Mono" charset="0"/>
              </a:rPr>
              <a:t>ecp_python_tutorial.git</a:t>
            </a:r>
            <a:r>
              <a:rPr lang="en-US" sz="1800" dirty="0" smtClean="0">
                <a:ea typeface="Andale Mono" charset="0"/>
                <a:cs typeface="Andale Mono" charset="0"/>
              </a:rPr>
              <a:t/>
            </a:r>
            <a:br>
              <a:rPr lang="en-US" sz="1800" dirty="0" smtClean="0">
                <a:ea typeface="Andale Mono" charset="0"/>
                <a:cs typeface="Andale Mono" charset="0"/>
              </a:rPr>
            </a:br>
            <a:r>
              <a:rPr lang="en-US" sz="1800" dirty="0" smtClean="0">
                <a:ea typeface="Andale Mono" charset="0"/>
                <a:cs typeface="Andale Mono" charset="0"/>
              </a:rPr>
              <a:t/>
            </a:r>
            <a:br>
              <a:rPr lang="en-US" sz="1800" dirty="0" smtClean="0">
                <a:ea typeface="Andale Mono" charset="0"/>
                <a:cs typeface="Andale Mono" charset="0"/>
              </a:rPr>
            </a:br>
            <a:r>
              <a:rPr lang="en-US" b="1" dirty="0"/>
              <a:t/>
            </a:r>
            <a:br>
              <a:rPr lang="en-US" b="1" dirty="0"/>
            </a:br>
            <a:endParaRPr lang="en-US" sz="1800" b="1" dirty="0">
              <a:ea typeface="Andale Mono" charset="0"/>
              <a:cs typeface="Andale Mono" charset="0"/>
            </a:endParaRPr>
          </a:p>
        </p:txBody>
      </p:sp>
      <p:sp>
        <p:nvSpPr>
          <p:cNvPr id="4" name="Slide Number Placeholder 3"/>
          <p:cNvSpPr>
            <a:spLocks noGrp="1"/>
          </p:cNvSpPr>
          <p:nvPr>
            <p:ph type="sldNum" idx="12"/>
          </p:nvPr>
        </p:nvSpPr>
        <p:spPr/>
        <p:txBody>
          <a:bodyPr/>
          <a:lstStyle/>
          <a:p>
            <a:pPr>
              <a:spcAft>
                <a:spcPts val="0"/>
              </a:spcAft>
            </a:pPr>
            <a:fld id="{00000000-1234-1234-1234-123412341234}" type="slidenum">
              <a:rPr lang="uk-UA" smtClean="0"/>
              <a:pPr>
                <a:spcAft>
                  <a:spcPts val="0"/>
                </a:spcAft>
              </a:pPr>
              <a:t>23</a:t>
            </a:fld>
            <a:endParaRPr lang="uk-UA"/>
          </a:p>
        </p:txBody>
      </p:sp>
    </p:spTree>
    <p:extLst>
      <p:ext uri="{BB962C8B-B14F-4D97-AF65-F5344CB8AC3E}">
        <p14:creationId xmlns:p14="http://schemas.microsoft.com/office/powerpoint/2010/main" val="224582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520423" y="2482127"/>
            <a:ext cx="11357841" cy="763500"/>
          </a:xfrm>
        </p:spPr>
        <p:txBody>
          <a:bodyPr/>
          <a:lstStyle/>
          <a:p>
            <a:r>
              <a:rPr lang="en-US" sz="4400" dirty="0" smtClean="0">
                <a:sym typeface="Helvetica Neue"/>
              </a:rPr>
              <a:t>Performance Basics:</a:t>
            </a:r>
            <a:br>
              <a:rPr lang="en-US" sz="4400" dirty="0" smtClean="0">
                <a:sym typeface="Helvetica Neue"/>
              </a:rPr>
            </a:br>
            <a:r>
              <a:rPr lang="en-US" sz="4400" dirty="0" smtClean="0">
                <a:sym typeface="Helvetica Neue"/>
              </a:rPr>
              <a:t>Python Internals and Threading</a:t>
            </a:r>
            <a:br>
              <a:rPr lang="en-US" sz="4400" dirty="0" smtClean="0">
                <a:sym typeface="Helvetica Neue"/>
              </a:rPr>
            </a:br>
            <a:r>
              <a:rPr lang="en-US" sz="4400" dirty="0" err="1" smtClean="0">
                <a:sym typeface="Helvetica Neue"/>
              </a:rPr>
              <a:t>NumPy</a:t>
            </a:r>
            <a:r>
              <a:rPr lang="en-US" sz="4400" dirty="0" smtClean="0">
                <a:sym typeface="Helvetica Neue"/>
              </a:rPr>
              <a:t/>
            </a:r>
            <a:br>
              <a:rPr lang="en-US" sz="4400" dirty="0" smtClean="0">
                <a:sym typeface="Helvetica Neue"/>
              </a:rPr>
            </a:br>
            <a:r>
              <a:rPr lang="en-US" sz="4400" dirty="0" smtClean="0">
                <a:sym typeface="Helvetica Neue"/>
              </a:rPr>
              <a:t>Extending Python</a:t>
            </a:r>
            <a:br>
              <a:rPr lang="en-US" sz="4400" dirty="0" smtClean="0">
                <a:sym typeface="Helvetica Neue"/>
              </a:rPr>
            </a:br>
            <a:r>
              <a:rPr lang="en-US" sz="4400" dirty="0" smtClean="0">
                <a:sym typeface="Helvetica Neue"/>
              </a:rPr>
              <a:t>	</a:t>
            </a:r>
            <a:endParaRPr lang="en" sz="4400" dirty="0" smtClean="0">
              <a:sym typeface="Helvetica Neue"/>
            </a:endParaRPr>
          </a:p>
        </p:txBody>
      </p:sp>
      <p:sp>
        <p:nvSpPr>
          <p:cNvPr id="167" name="Shape 167"/>
          <p:cNvSpPr txBox="1">
            <a:spLocks noGrp="1"/>
          </p:cNvSpPr>
          <p:nvPr>
            <p:ph type="sldNum" idx="12"/>
          </p:nvPr>
        </p:nvSpPr>
        <p:spPr/>
        <p:txBody>
          <a:bodyPr/>
          <a:lstStyle/>
          <a:p>
            <a:fld id="{00000000-1234-1234-1234-123412341234}" type="slidenum">
              <a:rPr lang="is-IS" smtClean="0"/>
              <a:pPr/>
              <a:t>24</a:t>
            </a:fld>
            <a:endParaRPr lang="is-IS"/>
          </a:p>
        </p:txBody>
      </p:sp>
    </p:spTree>
    <p:extLst>
      <p:ext uri="{BB962C8B-B14F-4D97-AF65-F5344CB8AC3E}">
        <p14:creationId xmlns:p14="http://schemas.microsoft.com/office/powerpoint/2010/main" val="665754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p:txBody>
          <a:bodyPr/>
          <a:lstStyle/>
          <a:p>
            <a:r>
              <a:rPr lang="en" smtClean="0">
                <a:sym typeface="Helvetica Neue"/>
              </a:rPr>
              <a:t>Structuring a HPC Python code</a:t>
            </a:r>
            <a:endParaRPr lang="en">
              <a:sym typeface="Helvetica Neue"/>
            </a:endParaRPr>
          </a:p>
        </p:txBody>
      </p:sp>
      <p:pic>
        <p:nvPicPr>
          <p:cNvPr id="258" name="Shape 258"/>
          <p:cNvPicPr preferRelativeResize="0">
            <a:picLocks noGrp="1"/>
          </p:cNvPicPr>
          <p:nvPr>
            <p:ph idx="1"/>
          </p:nvPr>
        </p:nvPicPr>
        <p:blipFill rotWithShape="1">
          <a:blip r:embed="rId3">
            <a:alphaModFix/>
          </a:blip>
          <a:srcRect/>
          <a:stretch/>
        </p:blipFill>
        <p:spPr>
          <a:xfrm>
            <a:off x="507782" y="1111083"/>
            <a:ext cx="8744502" cy="5025022"/>
          </a:xfrm>
        </p:spPr>
      </p:pic>
      <p:sp>
        <p:nvSpPr>
          <p:cNvPr id="257" name="Shape 257"/>
          <p:cNvSpPr txBox="1">
            <a:spLocks noGrp="1"/>
          </p:cNvSpPr>
          <p:nvPr>
            <p:ph type="sldNum" idx="4294967295"/>
          </p:nvPr>
        </p:nvSpPr>
        <p:spPr>
          <a:xfrm>
            <a:off x="11614150" y="6254750"/>
            <a:ext cx="574675" cy="365125"/>
          </a:xfrm>
          <a:prstGeom prst="rect">
            <a:avLst/>
          </a:prstGeom>
          <a:noFill/>
          <a:ln>
            <a:noFill/>
          </a:ln>
        </p:spPr>
        <p:txBody>
          <a:bodyPr spcFirstLastPara="1" wrap="square" lIns="82275" tIns="41125" rIns="82275" bIns="41125" anchor="ctr" anchorCtr="0">
            <a:noAutofit/>
          </a:bodyPr>
          <a:lstStyle/>
          <a:p>
            <a:pPr algn="r">
              <a:spcBef>
                <a:spcPts val="0"/>
              </a:spcBef>
              <a:spcAft>
                <a:spcPts val="0"/>
              </a:spcAft>
              <a:buClr>
                <a:srgbClr val="8BC53F"/>
              </a:buClr>
            </a:pPr>
            <a:fld id="{00000000-1234-1234-1234-123412341234}" type="slidenum">
              <a:rPr lang="en" sz="1000">
                <a:solidFill>
                  <a:srgbClr val="000000"/>
                </a:solidFill>
                <a:latin typeface="Helvetica Neue"/>
                <a:ea typeface="Helvetica Neue"/>
                <a:cs typeface="Helvetica Neue"/>
                <a:sym typeface="Helvetica Neue"/>
              </a:rPr>
              <a:pPr algn="r">
                <a:spcBef>
                  <a:spcPts val="0"/>
                </a:spcBef>
                <a:spcAft>
                  <a:spcPts val="0"/>
                </a:spcAft>
                <a:buClr>
                  <a:srgbClr val="8BC53F"/>
                </a:buClr>
              </a:pPr>
              <a:t>25</a:t>
            </a:fld>
            <a:endParaRPr sz="1000">
              <a:solidFill>
                <a:srgbClr val="000000"/>
              </a:solidFill>
              <a:latin typeface="Helvetica Neue"/>
              <a:ea typeface="Helvetica Neue"/>
              <a:cs typeface="Helvetica Neue"/>
              <a:sym typeface="Helvetica Neue"/>
            </a:endParaRPr>
          </a:p>
        </p:txBody>
      </p:sp>
      <p:grpSp>
        <p:nvGrpSpPr>
          <p:cNvPr id="4" name="Group 3"/>
          <p:cNvGrpSpPr/>
          <p:nvPr/>
        </p:nvGrpSpPr>
        <p:grpSpPr>
          <a:xfrm>
            <a:off x="8855040" y="1111082"/>
            <a:ext cx="1516179" cy="5143667"/>
            <a:chOff x="9396463" y="1514176"/>
            <a:chExt cx="923400" cy="4190827"/>
          </a:xfrm>
        </p:grpSpPr>
        <p:sp>
          <p:nvSpPr>
            <p:cNvPr id="259" name="Shape 259"/>
            <p:cNvSpPr/>
            <p:nvPr/>
          </p:nvSpPr>
          <p:spPr>
            <a:xfrm>
              <a:off x="9396463" y="1514176"/>
              <a:ext cx="923400" cy="4114800"/>
            </a:xfrm>
            <a:prstGeom prst="upArrow">
              <a:avLst>
                <a:gd name="adj1" fmla="val 50000"/>
                <a:gd name="adj2" fmla="val 50000"/>
              </a:avLst>
            </a:prstGeom>
            <a:gradFill>
              <a:gsLst>
                <a:gs pos="0">
                  <a:srgbClr val="9DC4E6"/>
                </a:gs>
                <a:gs pos="100000">
                  <a:srgbClr val="BBE5FF"/>
                </a:gs>
              </a:gsLst>
              <a:lin ang="16200038" scaled="0"/>
            </a:gradFill>
            <a:ln w="9525" cap="flat" cmpd="sng">
              <a:solidFill>
                <a:srgbClr val="A0BFD9"/>
              </a:solidFill>
              <a:prstDash val="solid"/>
              <a:round/>
              <a:headEnd type="none" w="med" len="med"/>
              <a:tailEnd type="none" w="med" len="med"/>
            </a:ln>
            <a:effectLst>
              <a:outerShdw blurRad="40000" dist="23000" dir="5400000" rotWithShape="0">
                <a:srgbClr val="000000">
                  <a:alpha val="34900"/>
                </a:srgbClr>
              </a:outerShdw>
            </a:effectLst>
          </p:spPr>
          <p:txBody>
            <a:bodyPr spcFirstLastPara="1" wrap="square" lIns="82275" tIns="82275" rIns="82275" bIns="82275" anchor="ctr" anchorCtr="0">
              <a:noAutofit/>
            </a:bodyPr>
            <a:lstStyle/>
            <a:p>
              <a:pPr>
                <a:spcBef>
                  <a:spcPts val="0"/>
                </a:spcBef>
                <a:spcAft>
                  <a:spcPts val="0"/>
                </a:spcAft>
              </a:pPr>
              <a:endParaRPr/>
            </a:p>
          </p:txBody>
        </p:sp>
        <p:sp>
          <p:nvSpPr>
            <p:cNvPr id="260" name="Shape 260"/>
            <p:cNvSpPr txBox="1"/>
            <p:nvPr/>
          </p:nvSpPr>
          <p:spPr>
            <a:xfrm rot="5400000">
              <a:off x="7916185" y="3532253"/>
              <a:ext cx="3883800" cy="461700"/>
            </a:xfrm>
            <a:prstGeom prst="rect">
              <a:avLst/>
            </a:prstGeom>
            <a:noFill/>
            <a:ln>
              <a:noFill/>
            </a:ln>
          </p:spPr>
          <p:txBody>
            <a:bodyPr spcFirstLastPara="1" wrap="square" lIns="82275" tIns="41125" rIns="82275" bIns="41125" anchor="ctr" anchorCtr="1">
              <a:noAutofit/>
            </a:bodyPr>
            <a:lstStyle/>
            <a:p>
              <a:pPr algn="ctr">
                <a:spcBef>
                  <a:spcPts val="0"/>
                </a:spcBef>
                <a:spcAft>
                  <a:spcPts val="0"/>
                </a:spcAft>
                <a:buClr>
                  <a:srgbClr val="303030"/>
                </a:buClr>
              </a:pPr>
              <a:r>
                <a:rPr lang="en" sz="1300">
                  <a:solidFill>
                    <a:srgbClr val="303030"/>
                  </a:solidFill>
                  <a:latin typeface="Arial"/>
                  <a:ea typeface="Arial"/>
                  <a:cs typeface="Arial"/>
                  <a:sym typeface="Arial"/>
                </a:rPr>
                <a:t>Share of execution time</a:t>
              </a:r>
              <a:endParaRPr sz="1300">
                <a:solidFill>
                  <a:srgbClr val="30303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a:t>
            </a:r>
            <a:r>
              <a:rPr lang="en-US" dirty="0" smtClean="0"/>
              <a:t>CPython </a:t>
            </a:r>
            <a:r>
              <a:rPr lang="en-US" dirty="0" smtClean="0"/>
              <a:t>work?</a:t>
            </a:r>
            <a:endParaRPr lang="en-US" dirty="0"/>
          </a:p>
        </p:txBody>
      </p:sp>
      <p:pic>
        <p:nvPicPr>
          <p:cNvPr id="4" name="Content Placeholder 3"/>
          <p:cNvPicPr>
            <a:picLocks noGrp="1" noChangeAspect="1"/>
          </p:cNvPicPr>
          <p:nvPr>
            <p:ph idx="1"/>
          </p:nvPr>
        </p:nvPicPr>
        <p:blipFill>
          <a:blip r:embed="rId2"/>
          <a:stretch>
            <a:fillRect/>
          </a:stretch>
        </p:blipFill>
        <p:spPr>
          <a:xfrm>
            <a:off x="497973" y="1623335"/>
            <a:ext cx="8290930" cy="4910446"/>
          </a:xfrm>
          <a:prstGeom prst="rect">
            <a:avLst/>
          </a:prstGeom>
        </p:spPr>
      </p:pic>
      <p:sp>
        <p:nvSpPr>
          <p:cNvPr id="3" name="TextBox 2"/>
          <p:cNvSpPr txBox="1"/>
          <p:nvPr/>
        </p:nvSpPr>
        <p:spPr>
          <a:xfrm>
            <a:off x="365759" y="1053085"/>
            <a:ext cx="8423143" cy="433965"/>
          </a:xfrm>
          <a:prstGeom prst="rect">
            <a:avLst/>
          </a:prstGeom>
          <a:noFill/>
        </p:spPr>
        <p:txBody>
          <a:bodyPr wrap="square" lIns="118872" tIns="91440" rIns="118872" bIns="91440" rtlCol="0" anchor="ctr" anchorCtr="0">
            <a:spAutoFit/>
          </a:bodyPr>
          <a:lstStyle/>
          <a:p>
            <a:pPr algn="l">
              <a:lnSpc>
                <a:spcPct val="90000"/>
              </a:lnSpc>
            </a:pPr>
            <a:r>
              <a:rPr lang="en-US" dirty="0" smtClean="0"/>
              <a:t>Let’s look a a function to calculate the area of a circle as Python sees it. </a:t>
            </a:r>
            <a:endParaRPr lang="en-US" dirty="0" smtClean="0"/>
          </a:p>
        </p:txBody>
      </p:sp>
    </p:spTree>
    <p:extLst>
      <p:ext uri="{BB962C8B-B14F-4D97-AF65-F5344CB8AC3E}">
        <p14:creationId xmlns:p14="http://schemas.microsoft.com/office/powerpoint/2010/main" val="26824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a:t>d</a:t>
            </a:r>
            <a:r>
              <a:rPr lang="en-US" dirty="0" smtClean="0"/>
              <a:t>oes CPython </a:t>
            </a:r>
            <a:r>
              <a:rPr lang="en-US" dirty="0" smtClean="0"/>
              <a:t>w</a:t>
            </a:r>
            <a:r>
              <a:rPr lang="en-US" dirty="0" smtClean="0"/>
              <a:t>ork</a:t>
            </a:r>
            <a:r>
              <a:rPr lang="en-US" dirty="0"/>
              <a:t>? (Part </a:t>
            </a:r>
            <a:r>
              <a:rPr lang="en-US" dirty="0" smtClean="0"/>
              <a:t>2)</a:t>
            </a:r>
            <a:endParaRPr lang="en-US" dirty="0"/>
          </a:p>
        </p:txBody>
      </p:sp>
      <p:pic>
        <p:nvPicPr>
          <p:cNvPr id="5" name="Content Placeholder 4"/>
          <p:cNvPicPr>
            <a:picLocks noGrp="1" noChangeAspect="1"/>
          </p:cNvPicPr>
          <p:nvPr>
            <p:ph idx="1"/>
          </p:nvPr>
        </p:nvPicPr>
        <p:blipFill>
          <a:blip r:embed="rId3"/>
          <a:stretch>
            <a:fillRect/>
          </a:stretch>
        </p:blipFill>
        <p:spPr>
          <a:xfrm>
            <a:off x="365760" y="1258433"/>
            <a:ext cx="7264233" cy="5292513"/>
          </a:xfrm>
          <a:prstGeom prst="rect">
            <a:avLst/>
          </a:prstGeom>
        </p:spPr>
      </p:pic>
      <p:sp>
        <p:nvSpPr>
          <p:cNvPr id="4" name="TextBox 3"/>
          <p:cNvSpPr txBox="1"/>
          <p:nvPr/>
        </p:nvSpPr>
        <p:spPr>
          <a:xfrm>
            <a:off x="365760" y="834956"/>
            <a:ext cx="8423143" cy="433965"/>
          </a:xfrm>
          <a:prstGeom prst="rect">
            <a:avLst/>
          </a:prstGeom>
          <a:noFill/>
        </p:spPr>
        <p:txBody>
          <a:bodyPr wrap="square" lIns="118872" tIns="91440" rIns="118872" bIns="91440" rtlCol="0" anchor="ctr" anchorCtr="0">
            <a:spAutoFit/>
          </a:bodyPr>
          <a:lstStyle/>
          <a:p>
            <a:pPr algn="l">
              <a:lnSpc>
                <a:spcPct val="90000"/>
              </a:lnSpc>
            </a:pPr>
            <a:r>
              <a:rPr lang="en-US" dirty="0" smtClean="0"/>
              <a:t>Let’s use that to calculate an array of circle areas:</a:t>
            </a:r>
            <a:endParaRPr lang="en-US" dirty="0" smtClean="0"/>
          </a:p>
        </p:txBody>
      </p:sp>
    </p:spTree>
    <p:extLst>
      <p:ext uri="{BB962C8B-B14F-4D97-AF65-F5344CB8AC3E}">
        <p14:creationId xmlns:p14="http://schemas.microsoft.com/office/powerpoint/2010/main" val="2147059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we improve things in pure Python?</a:t>
            </a:r>
            <a:endParaRPr lang="en-US" dirty="0"/>
          </a:p>
        </p:txBody>
      </p:sp>
      <p:pic>
        <p:nvPicPr>
          <p:cNvPr id="4" name="Content Placeholder 3"/>
          <p:cNvPicPr>
            <a:picLocks noGrp="1" noChangeAspect="1"/>
          </p:cNvPicPr>
          <p:nvPr>
            <p:ph idx="1"/>
          </p:nvPr>
        </p:nvPicPr>
        <p:blipFill>
          <a:blip r:embed="rId3"/>
          <a:stretch>
            <a:fillRect/>
          </a:stretch>
        </p:blipFill>
        <p:spPr>
          <a:xfrm>
            <a:off x="365760" y="1368753"/>
            <a:ext cx="10946925" cy="4421623"/>
          </a:xfrm>
          <a:prstGeom prst="rect">
            <a:avLst/>
          </a:prstGeom>
        </p:spPr>
      </p:pic>
      <p:sp>
        <p:nvSpPr>
          <p:cNvPr id="5" name="TextBox 4"/>
          <p:cNvSpPr txBox="1"/>
          <p:nvPr/>
        </p:nvSpPr>
        <p:spPr>
          <a:xfrm>
            <a:off x="365760" y="882256"/>
            <a:ext cx="8423143" cy="433965"/>
          </a:xfrm>
          <a:prstGeom prst="rect">
            <a:avLst/>
          </a:prstGeom>
          <a:noFill/>
        </p:spPr>
        <p:txBody>
          <a:bodyPr wrap="square" lIns="118872" tIns="91440" rIns="118872" bIns="91440" rtlCol="0" anchor="ctr" anchorCtr="0">
            <a:spAutoFit/>
          </a:bodyPr>
          <a:lstStyle/>
          <a:p>
            <a:pPr algn="l">
              <a:lnSpc>
                <a:spcPct val="90000"/>
              </a:lnSpc>
            </a:pPr>
            <a:r>
              <a:rPr lang="en-US" dirty="0" smtClean="0"/>
              <a:t>List comprehensions seem to simplify things</a:t>
            </a:r>
            <a:r>
              <a:rPr lang="is-IS" dirty="0" smtClean="0"/>
              <a:t>…</a:t>
            </a:r>
            <a:endParaRPr lang="en-US" dirty="0" smtClean="0"/>
          </a:p>
        </p:txBody>
      </p:sp>
    </p:spTree>
    <p:extLst>
      <p:ext uri="{BB962C8B-B14F-4D97-AF65-F5344CB8AC3E}">
        <p14:creationId xmlns:p14="http://schemas.microsoft.com/office/powerpoint/2010/main" val="800056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p:txBody>
          <a:bodyPr/>
          <a:lstStyle/>
          <a:p>
            <a:r>
              <a:rPr lang="en-US" dirty="0" smtClean="0">
                <a:sym typeface="Helvetica Neue"/>
              </a:rPr>
              <a:t>Takeaways on CPython</a:t>
            </a:r>
            <a:endParaRPr lang="en" dirty="0">
              <a:sym typeface="Helvetica Neue"/>
            </a:endParaRPr>
          </a:p>
        </p:txBody>
      </p:sp>
      <p:sp>
        <p:nvSpPr>
          <p:cNvPr id="266" name="Shape 266"/>
          <p:cNvSpPr txBox="1">
            <a:spLocks noGrp="1"/>
          </p:cNvSpPr>
          <p:nvPr>
            <p:ph type="body" idx="1"/>
          </p:nvPr>
        </p:nvSpPr>
        <p:spPr/>
        <p:txBody>
          <a:bodyPr/>
          <a:lstStyle/>
          <a:p>
            <a:r>
              <a:rPr lang="en-US" dirty="0" smtClean="0">
                <a:sym typeface="Helvetica Neue"/>
              </a:rPr>
              <a:t>CPython is a </a:t>
            </a:r>
            <a:r>
              <a:rPr lang="en-US" b="1" dirty="0"/>
              <a:t>Read–</a:t>
            </a:r>
            <a:r>
              <a:rPr lang="en-US" b="1" dirty="0" err="1"/>
              <a:t>Eval</a:t>
            </a:r>
            <a:r>
              <a:rPr lang="en-US" b="1" dirty="0"/>
              <a:t>–Print Loop</a:t>
            </a:r>
            <a:r>
              <a:rPr lang="en-US" dirty="0"/>
              <a:t> (</a:t>
            </a:r>
            <a:r>
              <a:rPr lang="en-US" b="1" dirty="0"/>
              <a:t>REPL</a:t>
            </a:r>
            <a:r>
              <a:rPr lang="en-US" dirty="0" smtClean="0"/>
              <a:t>) environment.</a:t>
            </a:r>
          </a:p>
          <a:p>
            <a:r>
              <a:rPr lang="en-US" dirty="0" smtClean="0"/>
              <a:t>There is no look-ahead to enable optimizations.</a:t>
            </a:r>
          </a:p>
          <a:p>
            <a:r>
              <a:rPr lang="en-US" dirty="0" smtClean="0"/>
              <a:t>There is no automatic parallelism.</a:t>
            </a:r>
          </a:p>
          <a:p>
            <a:r>
              <a:rPr lang="en-US" dirty="0" smtClean="0"/>
              <a:t>Everything is evaluated piece-wise and sequentially.</a:t>
            </a:r>
          </a:p>
          <a:p>
            <a:r>
              <a:rPr lang="en-US" dirty="0" smtClean="0">
                <a:sym typeface="Helvetica Neue"/>
              </a:rPr>
              <a:t>CPython </a:t>
            </a:r>
            <a:r>
              <a:rPr lang="en-US" dirty="0">
                <a:sym typeface="Helvetica Neue"/>
              </a:rPr>
              <a:t>was written for safety and ease of maintenance, not </a:t>
            </a:r>
            <a:r>
              <a:rPr lang="en-US" dirty="0" smtClean="0">
                <a:sym typeface="Helvetica Neue"/>
              </a:rPr>
              <a:t>performance</a:t>
            </a:r>
            <a:r>
              <a:rPr lang="en-US" dirty="0">
                <a:sym typeface="Helvetica Neue"/>
              </a:rPr>
              <a:t>:</a:t>
            </a:r>
            <a:endParaRPr lang="en-US" dirty="0" smtClean="0">
              <a:sym typeface="Helvetica Neue"/>
            </a:endParaRPr>
          </a:p>
          <a:p>
            <a:pPr marL="596900" lvl="1" indent="0">
              <a:buNone/>
            </a:pPr>
            <a:r>
              <a:rPr lang="en-US" dirty="0"/>
              <a:t>Russell Power and Alex </a:t>
            </a:r>
            <a:r>
              <a:rPr lang="en-US" dirty="0" err="1"/>
              <a:t>Rubinsteyn</a:t>
            </a:r>
            <a:r>
              <a:rPr lang="en-US" dirty="0"/>
              <a:t> wrote in their paper </a:t>
            </a:r>
            <a:r>
              <a:rPr lang="en-US" dirty="0">
                <a:hlinkClick r:id="rId3"/>
              </a:rPr>
              <a:t>“How fast can we make interpreted Python?”</a:t>
            </a:r>
            <a:r>
              <a:rPr lang="en-US" dirty="0"/>
              <a:t>: “In the general absence of type information, almost every instruction must be treated as INVOKE_ARBITRARY_METHOD.” </a:t>
            </a:r>
            <a:br>
              <a:rPr lang="en-US" dirty="0"/>
            </a:br>
            <a:endParaRPr lang="en-US" dirty="0" smtClean="0">
              <a:sym typeface="Helvetica Neue"/>
            </a:endParaRPr>
          </a:p>
          <a:p>
            <a:r>
              <a:rPr lang="en-US" dirty="0" smtClean="0">
                <a:sym typeface="Helvetica Neue"/>
              </a:rPr>
              <a:t>While you can improve pure Python performance through language features running in CPython, it won’t deliver the efficiency of compiled code.</a:t>
            </a:r>
            <a:endParaRPr lang="en-US" dirty="0">
              <a:sym typeface="Helvetica Neue"/>
            </a:endParaRPr>
          </a:p>
          <a:p>
            <a:pPr marL="114300" indent="0">
              <a:buNone/>
            </a:pPr>
            <a:endParaRPr lang="en-US" dirty="0" smtClean="0">
              <a:sym typeface="Helvetica Neue"/>
            </a:endParaRPr>
          </a:p>
          <a:p>
            <a:pPr marL="114300" indent="0">
              <a:buNone/>
            </a:pPr>
            <a:endParaRPr lang="en-US" dirty="0" smtClean="0">
              <a:sym typeface="Helvetica Neue"/>
            </a:endParaRPr>
          </a:p>
          <a:p>
            <a:pPr marL="114300" indent="0">
              <a:buNone/>
            </a:pPr>
            <a:endParaRPr lang="en-US" dirty="0" smtClean="0">
              <a:sym typeface="Helvetica Neue"/>
            </a:endParaRPr>
          </a:p>
          <a:p>
            <a:pPr marL="114300" indent="0">
              <a:buNone/>
            </a:pPr>
            <a:endParaRPr lang="en" dirty="0">
              <a:sym typeface="Helvetica Neue"/>
            </a:endParaRPr>
          </a:p>
        </p:txBody>
      </p:sp>
      <p:sp>
        <p:nvSpPr>
          <p:cNvPr id="267" name="Shape 267"/>
          <p:cNvSpPr txBox="1">
            <a:spLocks noGrp="1"/>
          </p:cNvSpPr>
          <p:nvPr>
            <p:ph type="sldNum" idx="12"/>
          </p:nvPr>
        </p:nvSpPr>
        <p:spPr/>
        <p:txBody>
          <a:bodyPr/>
          <a:lstStyle/>
          <a:p>
            <a:fld id="{00000000-1234-1234-1234-123412341234}" type="slidenum">
              <a:rPr lang="is-IS" smtClean="0"/>
              <a:pPr/>
              <a:t>29</a:t>
            </a:fld>
            <a:endParaRPr lang="is-I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Administrative and Logistical Notes</a:t>
            </a:r>
            <a:endParaRPr lang="en-US" dirty="0"/>
          </a:p>
        </p:txBody>
      </p:sp>
      <p:sp>
        <p:nvSpPr>
          <p:cNvPr id="3" name="Text Placeholder 2"/>
          <p:cNvSpPr>
            <a:spLocks noGrp="1"/>
          </p:cNvSpPr>
          <p:nvPr>
            <p:ph type="body" idx="1"/>
          </p:nvPr>
        </p:nvSpPr>
        <p:spPr/>
        <p:txBody>
          <a:bodyPr/>
          <a:lstStyle/>
          <a:p>
            <a:r>
              <a:rPr lang="en-US" b="1" dirty="0" smtClean="0"/>
              <a:t>SAFETY: Please note emergency exit locations and watch for bags and cords to avoid tripping hazards</a:t>
            </a:r>
          </a:p>
          <a:p>
            <a:r>
              <a:rPr lang="en-US" dirty="0" smtClean="0"/>
              <a:t>There is a shared Google Doc for asking questions and sharing code snippets: </a:t>
            </a:r>
            <a:r>
              <a:rPr lang="en-US" dirty="0" smtClean="0">
                <a:hlinkClick r:id="rId2"/>
              </a:rPr>
              <a:t>http</a:t>
            </a:r>
            <a:r>
              <a:rPr lang="en-US" dirty="0">
                <a:hlinkClick r:id="rId2"/>
              </a:rPr>
              <a:t>://</a:t>
            </a:r>
            <a:r>
              <a:rPr lang="en-US" dirty="0" smtClean="0">
                <a:hlinkClick r:id="rId2"/>
              </a:rPr>
              <a:t>bit.ly/2018ecppythontutorialshareddoc</a:t>
            </a:r>
            <a:r>
              <a:rPr lang="en-US" dirty="0" smtClean="0"/>
              <a:t> </a:t>
            </a:r>
            <a:br>
              <a:rPr lang="en-US" dirty="0" smtClean="0"/>
            </a:br>
            <a:r>
              <a:rPr lang="en-US" dirty="0" smtClean="0"/>
              <a:t>we will add a copy to the repo with slides and materials after the tutorial</a:t>
            </a:r>
            <a:endParaRPr lang="en-US" dirty="0"/>
          </a:p>
          <a:p>
            <a:r>
              <a:rPr lang="en-US" dirty="0" smtClean="0"/>
              <a:t>We will be doing hands-on exercises on NERSC Cori. If needed, training accounts are available. (Thanks NERSC!) Please see Matt or William at the first hands on if you didn’t get setup before the tutorial started.</a:t>
            </a:r>
          </a:p>
          <a:p>
            <a:r>
              <a:rPr lang="en-US" dirty="0" smtClean="0"/>
              <a:t>Slides and materials are available at:</a:t>
            </a:r>
            <a:br>
              <a:rPr lang="en-US" dirty="0" smtClean="0"/>
            </a:br>
            <a:r>
              <a:rPr lang="en-US" dirty="0" smtClean="0"/>
              <a:t>LINK HERE</a:t>
            </a:r>
          </a:p>
          <a:p>
            <a:r>
              <a:rPr lang="en-US" dirty="0"/>
              <a:t>The materials are an amalgamation of a decade of community efforts by volunteers. Formatting might be wonky, but the information isn’t</a:t>
            </a:r>
            <a:r>
              <a:rPr lang="en-US" dirty="0" smtClean="0"/>
              <a:t>.</a:t>
            </a:r>
          </a:p>
          <a:p>
            <a:r>
              <a:rPr lang="en-US" dirty="0" smtClean="0"/>
              <a:t>Please ask questions. We’ll be watching the room and the Google Doc.</a:t>
            </a:r>
          </a:p>
        </p:txBody>
      </p:sp>
      <p:sp>
        <p:nvSpPr>
          <p:cNvPr id="4" name="Slide Number Placeholder 3"/>
          <p:cNvSpPr>
            <a:spLocks noGrp="1"/>
          </p:cNvSpPr>
          <p:nvPr>
            <p:ph type="sldNum" idx="12"/>
          </p:nvPr>
        </p:nvSpPr>
        <p:spPr/>
        <p:txBody>
          <a:bodyPr/>
          <a:lstStyle/>
          <a:p>
            <a:pPr>
              <a:spcAft>
                <a:spcPts val="0"/>
              </a:spcAft>
            </a:pPr>
            <a:fld id="{00000000-1234-1234-1234-123412341234}" type="slidenum">
              <a:rPr lang="uk-UA" smtClean="0"/>
              <a:pPr>
                <a:spcAft>
                  <a:spcPts val="0"/>
                </a:spcAft>
              </a:pPr>
              <a:t>3</a:t>
            </a:fld>
            <a:endParaRPr lang="uk-UA"/>
          </a:p>
        </p:txBody>
      </p:sp>
    </p:spTree>
    <p:extLst>
      <p:ext uri="{BB962C8B-B14F-4D97-AF65-F5344CB8AC3E}">
        <p14:creationId xmlns:p14="http://schemas.microsoft.com/office/powerpoint/2010/main" val="1567026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p:txBody>
          <a:bodyPr/>
          <a:lstStyle/>
          <a:p>
            <a:r>
              <a:rPr lang="en" dirty="0" smtClean="0">
                <a:sym typeface="Helvetica Neue"/>
              </a:rPr>
              <a:t>Parallelism &amp; Python: A Word on the GIL</a:t>
            </a:r>
            <a:endParaRPr lang="en" dirty="0">
              <a:sym typeface="Helvetica Neue"/>
            </a:endParaRPr>
          </a:p>
        </p:txBody>
      </p:sp>
      <p:sp>
        <p:nvSpPr>
          <p:cNvPr id="266" name="Shape 266"/>
          <p:cNvSpPr txBox="1">
            <a:spLocks noGrp="1"/>
          </p:cNvSpPr>
          <p:nvPr>
            <p:ph type="body" idx="1"/>
          </p:nvPr>
        </p:nvSpPr>
        <p:spPr/>
        <p:txBody>
          <a:bodyPr/>
          <a:lstStyle/>
          <a:p>
            <a:pPr marL="114300" indent="0">
              <a:buNone/>
            </a:pPr>
            <a:r>
              <a:rPr lang="en" dirty="0" smtClean="0">
                <a:sym typeface="Helvetica Neue"/>
              </a:rPr>
              <a:t>To keep memory coherent, Python only allows a single thread to run in the interpreter's memory space at once. This is enforced by the Global Interpreter Lock, or GIL. </a:t>
            </a:r>
            <a:br>
              <a:rPr lang="en" dirty="0" smtClean="0">
                <a:sym typeface="Helvetica Neue"/>
              </a:rPr>
            </a:br>
            <a:endParaRPr lang="en" dirty="0" smtClean="0">
              <a:sym typeface="Helvetica Neue"/>
            </a:endParaRPr>
          </a:p>
          <a:p>
            <a:pPr marL="114300" indent="0">
              <a:buNone/>
            </a:pPr>
            <a:r>
              <a:rPr lang="en" dirty="0" smtClean="0">
                <a:sym typeface="Helvetica Neue"/>
              </a:rPr>
              <a:t>The GIL isn’t all bad. It:</a:t>
            </a:r>
          </a:p>
          <a:p>
            <a:r>
              <a:rPr lang="en" dirty="0" smtClean="0">
                <a:sym typeface="Helvetica Neue"/>
              </a:rPr>
              <a:t>Is mostly sidestepped for I/O (files and sockets)</a:t>
            </a:r>
          </a:p>
          <a:p>
            <a:r>
              <a:rPr lang="en" dirty="0" smtClean="0">
                <a:sym typeface="Helvetica Neue"/>
              </a:rPr>
              <a:t>Makes writing modules in C much easier</a:t>
            </a:r>
          </a:p>
          <a:p>
            <a:r>
              <a:rPr lang="en" dirty="0" smtClean="0">
                <a:sym typeface="Helvetica Neue"/>
              </a:rPr>
              <a:t>Makes maintaining the interpreter much easier</a:t>
            </a:r>
          </a:p>
          <a:p>
            <a:r>
              <a:rPr lang="en" dirty="0" smtClean="0">
                <a:sym typeface="Helvetica Neue"/>
              </a:rPr>
              <a:t>Encourages the development of other paradigms for parallelism</a:t>
            </a:r>
          </a:p>
          <a:p>
            <a:r>
              <a:rPr lang="en" dirty="0" smtClean="0">
                <a:sym typeface="Helvetica Neue"/>
              </a:rPr>
              <a:t>Is almost </a:t>
            </a:r>
            <a:r>
              <a:rPr lang="en" b="1" dirty="0" smtClean="0">
                <a:solidFill>
                  <a:srgbClr val="FF0000"/>
                </a:solidFill>
                <a:sym typeface="Helvetica Neue"/>
              </a:rPr>
              <a:t>entirely irrelevant in the HPC space</a:t>
            </a:r>
            <a:r>
              <a:rPr lang="en" dirty="0" smtClean="0">
                <a:sym typeface="Helvetica Neue"/>
              </a:rPr>
              <a:t> as it neither impacts MPI or threads embedded in compiled modules</a:t>
            </a:r>
            <a:br>
              <a:rPr lang="en" dirty="0" smtClean="0">
                <a:sym typeface="Helvetica Neue"/>
              </a:rPr>
            </a:br>
            <a:r>
              <a:rPr lang="en" dirty="0" smtClean="0">
                <a:sym typeface="Helvetica Neue"/>
              </a:rPr>
              <a:t/>
            </a:r>
            <a:br>
              <a:rPr lang="en" dirty="0" smtClean="0">
                <a:sym typeface="Helvetica Neue"/>
              </a:rPr>
            </a:br>
            <a:r>
              <a:rPr lang="en" dirty="0" smtClean="0">
                <a:sym typeface="Helvetica Neue"/>
              </a:rPr>
              <a:t>For the gory details, see David Beazley's talk on the</a:t>
            </a:r>
            <a:r>
              <a:rPr lang="en-US" dirty="0" smtClean="0">
                <a:sym typeface="Helvetica Neue"/>
              </a:rPr>
              <a:t> </a:t>
            </a:r>
            <a:r>
              <a:rPr lang="en" dirty="0" smtClean="0">
                <a:sym typeface="Helvetica Neue"/>
              </a:rPr>
              <a:t>GIL: </a:t>
            </a:r>
            <a:r>
              <a:rPr lang="en-US" dirty="0" smtClean="0">
                <a:sym typeface="Helvetica Neue"/>
              </a:rPr>
              <a:t/>
            </a:r>
            <a:br>
              <a:rPr lang="en-US" dirty="0" smtClean="0">
                <a:sym typeface="Helvetica Neue"/>
              </a:rPr>
            </a:br>
            <a:r>
              <a:rPr lang="en" dirty="0" smtClean="0">
                <a:sym typeface="Helvetica Neue"/>
                <a:hlinkClick r:id="rId3"/>
              </a:rPr>
              <a:t> https://www.youtube.com/watch?v=fwzPF2JLoeU</a:t>
            </a:r>
            <a:endParaRPr lang="en" dirty="0">
              <a:sym typeface="Helvetica Neue"/>
            </a:endParaRPr>
          </a:p>
        </p:txBody>
      </p:sp>
      <p:sp>
        <p:nvSpPr>
          <p:cNvPr id="267" name="Shape 267"/>
          <p:cNvSpPr txBox="1">
            <a:spLocks noGrp="1"/>
          </p:cNvSpPr>
          <p:nvPr>
            <p:ph type="sldNum" idx="12"/>
          </p:nvPr>
        </p:nvSpPr>
        <p:spPr/>
        <p:txBody>
          <a:bodyPr/>
          <a:lstStyle/>
          <a:p>
            <a:fld id="{00000000-1234-1234-1234-123412341234}" type="slidenum">
              <a:rPr lang="is-IS" smtClean="0"/>
              <a:pPr/>
              <a:t>30</a:t>
            </a:fld>
            <a:endParaRPr lang="is-IS"/>
          </a:p>
        </p:txBody>
      </p:sp>
    </p:spTree>
    <p:extLst>
      <p:ext uri="{BB962C8B-B14F-4D97-AF65-F5344CB8AC3E}">
        <p14:creationId xmlns:p14="http://schemas.microsoft.com/office/powerpoint/2010/main" val="1759605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2036" y="823640"/>
            <a:ext cx="3615792" cy="1239700"/>
          </a:xfrm>
          <a:prstGeom prst="rect">
            <a:avLst/>
          </a:prstGeom>
          <a:noFill/>
          <a:extLst>
            <a:ext uri="{909E8E84-426E-40DD-AFC4-6F175D3DCCD1}">
              <a14:hiddenFill xmlns:a14="http://schemas.microsoft.com/office/drawing/2010/main">
                <a:solidFill>
                  <a:srgbClr val="FFFFFF"/>
                </a:solidFill>
              </a14:hiddenFill>
            </a:ext>
          </a:extLst>
        </p:spPr>
      </p:pic>
      <p:sp>
        <p:nvSpPr>
          <p:cNvPr id="5" name="Shape 321"/>
          <p:cNvSpPr txBox="1">
            <a:spLocks noGrp="1"/>
          </p:cNvSpPr>
          <p:nvPr>
            <p:ph type="title"/>
          </p:nvPr>
        </p:nvSpPr>
        <p:spPr>
          <a:xfrm>
            <a:off x="389366" y="174808"/>
            <a:ext cx="10275856" cy="648832"/>
          </a:xfrm>
          <a:prstGeom prst="rect">
            <a:avLst/>
          </a:prstGeom>
        </p:spPr>
        <p:txBody>
          <a:bodyPr vert="horz" wrap="square" lIns="34281" tIns="34281" rIns="34281" bIns="34281" numCol="1" rtlCol="0" anchor="t" anchorCtr="0" compatLnSpc="1">
            <a:prstTxWarp prst="textNoShape">
              <a:avLst/>
            </a:prstTxWarp>
            <a:noAutofit/>
          </a:bodyPr>
          <a:lstStyle/>
          <a:p>
            <a:pPr lvl="0"/>
            <a:r>
              <a:rPr lang="en-US" sz="3239" dirty="0" err="1" smtClean="0"/>
              <a:t>NumPy</a:t>
            </a:r>
            <a:r>
              <a:rPr lang="en-US" sz="3239" dirty="0" smtClean="0"/>
              <a:t> </a:t>
            </a:r>
            <a:r>
              <a:rPr lang="en-US" sz="3239" dirty="0"/>
              <a:t>and </a:t>
            </a:r>
            <a:r>
              <a:rPr lang="en-US" sz="3239" dirty="0" err="1" smtClean="0"/>
              <a:t>SciPy</a:t>
            </a:r>
            <a:endParaRPr lang="en-US" sz="3239" dirty="0">
              <a:solidFill>
                <a:srgbClr val="000000"/>
              </a:solidFill>
              <a:latin typeface="Trebuchet MS Regular" charset="0"/>
              <a:ea typeface="Trebuchet MS Regular" charset="0"/>
              <a:cs typeface="Trebuchet MS Regular" charset="0"/>
              <a:sym typeface="Arial"/>
            </a:endParaRPr>
          </a:p>
        </p:txBody>
      </p:sp>
      <p:sp>
        <p:nvSpPr>
          <p:cNvPr id="3" name="Rectangle 2"/>
          <p:cNvSpPr/>
          <p:nvPr/>
        </p:nvSpPr>
        <p:spPr>
          <a:xfrm>
            <a:off x="389366" y="823640"/>
            <a:ext cx="7636125" cy="5201424"/>
          </a:xfrm>
          <a:prstGeom prst="rect">
            <a:avLst/>
          </a:prstGeom>
        </p:spPr>
        <p:txBody>
          <a:bodyPr wrap="square">
            <a:spAutoFit/>
          </a:bodyPr>
          <a:lstStyle/>
          <a:p>
            <a:r>
              <a:rPr lang="en-US" sz="2000" dirty="0" err="1" smtClean="0"/>
              <a:t>NumPy</a:t>
            </a:r>
            <a:r>
              <a:rPr lang="en-US" sz="2000" dirty="0" smtClean="0"/>
              <a:t> should almost always be your first stop for performance improvement. </a:t>
            </a:r>
            <a:r>
              <a:rPr lang="en-US" sz="2000" dirty="0" smtClean="0"/>
              <a:t>Compiled from C and FORTRAN 77, it </a:t>
            </a:r>
            <a:r>
              <a:rPr lang="en-US" sz="2000" dirty="0" smtClean="0"/>
              <a:t>provides</a:t>
            </a:r>
            <a:r>
              <a:rPr lang="en-US" sz="2000" dirty="0" smtClean="0"/>
              <a:t>:</a:t>
            </a:r>
          </a:p>
          <a:p>
            <a:pPr marL="342900" indent="-342900">
              <a:buFont typeface="Arial" charset="0"/>
              <a:buChar char="•"/>
            </a:pPr>
            <a:r>
              <a:rPr lang="en-US" dirty="0" smtClean="0"/>
              <a:t>Numerical data types that ease working with C/C++/Fortran</a:t>
            </a:r>
          </a:p>
          <a:p>
            <a:pPr marL="342900" indent="-342900">
              <a:buFont typeface="Arial" charset="0"/>
              <a:buChar char="•"/>
            </a:pPr>
            <a:r>
              <a:rPr lang="en-US" dirty="0"/>
              <a:t>N-dimensional homogeneous arrays (</a:t>
            </a:r>
            <a:r>
              <a:rPr lang="en-US" dirty="0" err="1"/>
              <a:t>ndarray</a:t>
            </a:r>
            <a:r>
              <a:rPr lang="en-US" dirty="0" smtClean="0"/>
              <a:t>)</a:t>
            </a:r>
            <a:endParaRPr lang="en-US" dirty="0" smtClean="0"/>
          </a:p>
          <a:p>
            <a:pPr marL="342900" indent="-342900">
              <a:buFont typeface="Arial" charset="0"/>
              <a:buChar char="•"/>
            </a:pPr>
            <a:r>
              <a:rPr lang="en-US" dirty="0" smtClean="0"/>
              <a:t>Universal functions (</a:t>
            </a:r>
            <a:r>
              <a:rPr lang="en-US" dirty="0" err="1" smtClean="0"/>
              <a:t>ufunc</a:t>
            </a:r>
            <a:r>
              <a:rPr lang="en-US" dirty="0" smtClean="0"/>
              <a:t>)</a:t>
            </a:r>
          </a:p>
          <a:p>
            <a:pPr marL="342900" indent="-342900">
              <a:buFont typeface="Arial" charset="0"/>
              <a:buChar char="•"/>
            </a:pPr>
            <a:r>
              <a:rPr lang="en-US" dirty="0"/>
              <a:t>B</a:t>
            </a:r>
            <a:r>
              <a:rPr lang="en-US" dirty="0" smtClean="0"/>
              <a:t>uilt-in </a:t>
            </a:r>
            <a:r>
              <a:rPr lang="en-US" dirty="0" smtClean="0"/>
              <a:t>linear algebra, FFT, PRNGs</a:t>
            </a:r>
          </a:p>
          <a:p>
            <a:pPr marL="342900" indent="-342900">
              <a:buFont typeface="Arial" charset="0"/>
              <a:buChar char="•"/>
            </a:pPr>
            <a:r>
              <a:rPr lang="en-US" dirty="0" smtClean="0"/>
              <a:t>Tools for integrating with C/C++/Fortran</a:t>
            </a:r>
          </a:p>
          <a:p>
            <a:pPr marL="342900" indent="-342900">
              <a:buFont typeface="Arial" charset="0"/>
              <a:buChar char="•"/>
            </a:pPr>
            <a:r>
              <a:rPr lang="en-US" dirty="0" smtClean="0"/>
              <a:t>Heavy lifting done by optimized C/Fortran libraries such as Intel’s </a:t>
            </a:r>
            <a:r>
              <a:rPr lang="en-US" dirty="0" smtClean="0"/>
              <a:t>MKL, </a:t>
            </a:r>
            <a:r>
              <a:rPr lang="en-US" dirty="0" err="1" smtClean="0"/>
              <a:t>OpenBLAS</a:t>
            </a:r>
            <a:r>
              <a:rPr lang="en-US" dirty="0" smtClean="0"/>
              <a:t>, </a:t>
            </a:r>
            <a:r>
              <a:rPr lang="en-US" dirty="0" smtClean="0"/>
              <a:t>or IBM’s </a:t>
            </a:r>
            <a:r>
              <a:rPr lang="en-US" dirty="0" smtClean="0"/>
              <a:t>ESSL</a:t>
            </a:r>
          </a:p>
          <a:p>
            <a:pPr marL="285664" indent="-285664">
              <a:buFont typeface="Wingdings" charset="2"/>
              <a:buChar char="§"/>
            </a:pPr>
            <a:endParaRPr lang="en-US" sz="2000" dirty="0"/>
          </a:p>
          <a:p>
            <a:r>
              <a:rPr lang="en-US" sz="2000" dirty="0" err="1" smtClean="0"/>
              <a:t>SciPy</a:t>
            </a:r>
            <a:r>
              <a:rPr lang="en-US" sz="2000" dirty="0" smtClean="0"/>
              <a:t> extends </a:t>
            </a:r>
            <a:r>
              <a:rPr lang="en-US" sz="2000" dirty="0" err="1" smtClean="0"/>
              <a:t>NumPy</a:t>
            </a:r>
            <a:r>
              <a:rPr lang="en-US" sz="2000" dirty="0" smtClean="0"/>
              <a:t> with common scientific computing </a:t>
            </a:r>
            <a:r>
              <a:rPr lang="en-US" sz="2000" dirty="0" smtClean="0"/>
              <a:t>tools:</a:t>
            </a:r>
            <a:endParaRPr lang="en-US" sz="2000" dirty="0" smtClean="0"/>
          </a:p>
          <a:p>
            <a:pPr marL="342900" indent="-342900">
              <a:buFont typeface="Arial" charset="0"/>
              <a:buChar char="•"/>
            </a:pPr>
            <a:r>
              <a:rPr lang="en-US" dirty="0" smtClean="0"/>
              <a:t>optimization</a:t>
            </a:r>
          </a:p>
          <a:p>
            <a:pPr marL="342900" indent="-342900">
              <a:buFont typeface="Arial" charset="0"/>
              <a:buChar char="•"/>
            </a:pPr>
            <a:r>
              <a:rPr lang="en-US" dirty="0" smtClean="0"/>
              <a:t>additional linear algebra</a:t>
            </a:r>
          </a:p>
          <a:p>
            <a:pPr marL="342900" indent="-342900">
              <a:buFont typeface="Arial" charset="0"/>
              <a:buChar char="•"/>
            </a:pPr>
            <a:r>
              <a:rPr lang="en-US" dirty="0" smtClean="0"/>
              <a:t>integration</a:t>
            </a:r>
          </a:p>
          <a:p>
            <a:pPr marL="342900" indent="-342900">
              <a:buFont typeface="Arial" charset="0"/>
              <a:buChar char="•"/>
            </a:pPr>
            <a:r>
              <a:rPr lang="en-US" dirty="0" smtClean="0"/>
              <a:t>interpolation</a:t>
            </a:r>
          </a:p>
          <a:p>
            <a:pPr marL="342900" indent="-342900">
              <a:buFont typeface="Arial" charset="0"/>
              <a:buChar char="•"/>
            </a:pPr>
            <a:r>
              <a:rPr lang="en-US" dirty="0" smtClean="0"/>
              <a:t>FFT</a:t>
            </a:r>
          </a:p>
          <a:p>
            <a:pPr marL="342900" indent="-342900">
              <a:buFont typeface="Arial" charset="0"/>
              <a:buChar char="•"/>
            </a:pPr>
            <a:r>
              <a:rPr lang="en-US" dirty="0" smtClean="0"/>
              <a:t>signal and image processing</a:t>
            </a:r>
          </a:p>
          <a:p>
            <a:pPr marL="342900" indent="-342900">
              <a:buFont typeface="Arial" charset="0"/>
              <a:buChar char="•"/>
            </a:pPr>
            <a:r>
              <a:rPr lang="en-US" dirty="0" smtClean="0"/>
              <a:t>ODE </a:t>
            </a:r>
            <a:r>
              <a:rPr lang="en-US" dirty="0" smtClean="0"/>
              <a:t>solvers</a:t>
            </a:r>
            <a:endParaRPr lang="en-US" dirty="0" smtClean="0"/>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0263" y="2712171"/>
            <a:ext cx="2539339" cy="2374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1306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21"/>
          <p:cNvSpPr txBox="1">
            <a:spLocks noGrp="1"/>
          </p:cNvSpPr>
          <p:nvPr>
            <p:ph type="title"/>
          </p:nvPr>
        </p:nvSpPr>
        <p:spPr>
          <a:xfrm>
            <a:off x="389366" y="208856"/>
            <a:ext cx="10275856" cy="648832"/>
          </a:xfrm>
          <a:prstGeom prst="rect">
            <a:avLst/>
          </a:prstGeom>
        </p:spPr>
        <p:txBody>
          <a:bodyPr vert="horz" wrap="square" lIns="34281" tIns="34281" rIns="34281" bIns="34281" numCol="1" rtlCol="0" anchor="t" anchorCtr="0" compatLnSpc="1">
            <a:prstTxWarp prst="textNoShape">
              <a:avLst/>
            </a:prstTxWarp>
            <a:noAutofit/>
          </a:bodyPr>
          <a:lstStyle/>
          <a:p>
            <a:pPr lvl="0"/>
            <a:r>
              <a:rPr lang="en-US" dirty="0" smtClean="0"/>
              <a:t>How </a:t>
            </a:r>
            <a:r>
              <a:rPr lang="en-US" dirty="0" err="1" smtClean="0"/>
              <a:t>NumPy</a:t>
            </a:r>
            <a:r>
              <a:rPr lang="en-US" dirty="0" smtClean="0"/>
              <a:t> is built matters:</a:t>
            </a:r>
            <a:endParaRPr lang="en-US" dirty="0">
              <a:solidFill>
                <a:srgbClr val="000000"/>
              </a:solidFill>
              <a:latin typeface="Trebuchet MS Regular" charset="0"/>
              <a:ea typeface="Trebuchet MS Regular" charset="0"/>
              <a:cs typeface="Trebuchet MS Regular" charset="0"/>
              <a:sym typeface="Arial"/>
            </a:endParaRPr>
          </a:p>
        </p:txBody>
      </p:sp>
      <p:pic>
        <p:nvPicPr>
          <p:cNvPr id="2" name="Picture 1"/>
          <p:cNvPicPr>
            <a:picLocks noChangeAspect="1"/>
          </p:cNvPicPr>
          <p:nvPr/>
        </p:nvPicPr>
        <p:blipFill>
          <a:blip r:embed="rId3"/>
          <a:stretch>
            <a:fillRect/>
          </a:stretch>
        </p:blipFill>
        <p:spPr>
          <a:xfrm>
            <a:off x="389366" y="973280"/>
            <a:ext cx="4537377" cy="3928888"/>
          </a:xfrm>
          <a:prstGeom prst="rect">
            <a:avLst/>
          </a:prstGeom>
        </p:spPr>
      </p:pic>
      <p:pic>
        <p:nvPicPr>
          <p:cNvPr id="4" name="Picture 3"/>
          <p:cNvPicPr>
            <a:picLocks noChangeAspect="1"/>
          </p:cNvPicPr>
          <p:nvPr/>
        </p:nvPicPr>
        <p:blipFill>
          <a:blip r:embed="rId4"/>
          <a:stretch>
            <a:fillRect/>
          </a:stretch>
        </p:blipFill>
        <p:spPr>
          <a:xfrm>
            <a:off x="5408834" y="850184"/>
            <a:ext cx="5017053" cy="4075201"/>
          </a:xfrm>
          <a:prstGeom prst="rect">
            <a:avLst/>
          </a:prstGeom>
        </p:spPr>
      </p:pic>
      <p:sp>
        <p:nvSpPr>
          <p:cNvPr id="6" name="TextBox 5"/>
          <p:cNvSpPr txBox="1"/>
          <p:nvPr/>
        </p:nvSpPr>
        <p:spPr>
          <a:xfrm>
            <a:off x="389366" y="604851"/>
            <a:ext cx="4630061" cy="369236"/>
          </a:xfrm>
          <a:prstGeom prst="rect">
            <a:avLst/>
          </a:prstGeom>
          <a:noFill/>
        </p:spPr>
        <p:txBody>
          <a:bodyPr wrap="square" rtlCol="0">
            <a:spAutoFit/>
          </a:bodyPr>
          <a:lstStyle/>
          <a:p>
            <a:r>
              <a:rPr lang="en-US" dirty="0" smtClean="0"/>
              <a:t>Optimized and built with MKL via </a:t>
            </a:r>
            <a:r>
              <a:rPr lang="en-US" dirty="0" err="1" smtClean="0"/>
              <a:t>Spack</a:t>
            </a:r>
            <a:endParaRPr lang="en-US" dirty="0"/>
          </a:p>
        </p:txBody>
      </p:sp>
      <p:sp>
        <p:nvSpPr>
          <p:cNvPr id="8" name="TextBox 7"/>
          <p:cNvSpPr txBox="1"/>
          <p:nvPr/>
        </p:nvSpPr>
        <p:spPr>
          <a:xfrm>
            <a:off x="5287959" y="530886"/>
            <a:ext cx="4630061" cy="369236"/>
          </a:xfrm>
          <a:prstGeom prst="rect">
            <a:avLst/>
          </a:prstGeom>
          <a:noFill/>
        </p:spPr>
        <p:txBody>
          <a:bodyPr wrap="square" rtlCol="0">
            <a:spAutoFit/>
          </a:bodyPr>
          <a:lstStyle/>
          <a:p>
            <a:r>
              <a:rPr lang="en-US" dirty="0" smtClean="0"/>
              <a:t>Installed via pip</a:t>
            </a:r>
            <a:endParaRPr lang="en-US" dirty="0"/>
          </a:p>
        </p:txBody>
      </p:sp>
      <p:sp>
        <p:nvSpPr>
          <p:cNvPr id="7" name="TextBox 6"/>
          <p:cNvSpPr txBox="1"/>
          <p:nvPr/>
        </p:nvSpPr>
        <p:spPr>
          <a:xfrm>
            <a:off x="404356" y="4663453"/>
            <a:ext cx="11707333" cy="1969770"/>
          </a:xfrm>
          <a:prstGeom prst="rect">
            <a:avLst/>
          </a:prstGeom>
          <a:noFill/>
        </p:spPr>
        <p:txBody>
          <a:bodyPr wrap="square" rtlCol="0">
            <a:spAutoFit/>
          </a:bodyPr>
          <a:lstStyle/>
          <a:p>
            <a:r>
              <a:rPr lang="en-US" dirty="0" smtClean="0">
                <a:latin typeface="+mn-lt"/>
                <a:ea typeface="APCCourier" charset="0"/>
                <a:cs typeface="APCCourier" charset="0"/>
              </a:rPr>
              <a:t>The test on a KNL system</a:t>
            </a:r>
            <a:r>
              <a:rPr lang="en-US" dirty="0" smtClean="0">
                <a:latin typeface="+mn-lt"/>
                <a:ea typeface="APCCourier" charset="0"/>
                <a:cs typeface="APCCourier" charset="0"/>
              </a:rPr>
              <a:t>:</a:t>
            </a:r>
          </a:p>
          <a:p>
            <a:r>
              <a:rPr lang="en-US" sz="1200" dirty="0">
                <a:latin typeface="APCCourier" charset="0"/>
                <a:ea typeface="APCCourier" charset="0"/>
                <a:cs typeface="APCCourier" charset="0"/>
              </a:rPr>
              <a:t/>
            </a:r>
            <a:br>
              <a:rPr lang="en-US" sz="1200" dirty="0">
                <a:latin typeface="APCCourier" charset="0"/>
                <a:ea typeface="APCCourier" charset="0"/>
                <a:cs typeface="APCCourier" charset="0"/>
              </a:rPr>
            </a:br>
            <a:r>
              <a:rPr lang="en-US" sz="1200" b="1" dirty="0">
                <a:latin typeface="Andale Mono" charset="0"/>
                <a:ea typeface="Andale Mono" charset="0"/>
                <a:cs typeface="Andale Mono" charset="0"/>
              </a:rPr>
              <a:t>&gt;&gt;&gt; </a:t>
            </a:r>
            <a:r>
              <a:rPr lang="en-US" sz="1200" b="1" dirty="0">
                <a:latin typeface="Andale Mono" charset="0"/>
                <a:ea typeface="Andale Mono" charset="0"/>
                <a:cs typeface="Andale Mono" charset="0"/>
              </a:rPr>
              <a:t>import </a:t>
            </a:r>
            <a:r>
              <a:rPr lang="en-US" sz="1200" b="1" dirty="0" err="1">
                <a:latin typeface="Andale Mono" charset="0"/>
                <a:ea typeface="Andale Mono" charset="0"/>
                <a:cs typeface="Andale Mono" charset="0"/>
              </a:rPr>
              <a:t>timeit</a:t>
            </a:r>
            <a:endParaRPr lang="en-US" sz="1200" b="1" dirty="0">
              <a:latin typeface="Andale Mono" charset="0"/>
              <a:ea typeface="Andale Mono" charset="0"/>
              <a:cs typeface="Andale Mono" charset="0"/>
            </a:endParaRPr>
          </a:p>
          <a:p>
            <a:r>
              <a:rPr lang="en-US" sz="1200" b="1" dirty="0">
                <a:latin typeface="Andale Mono" charset="0"/>
                <a:ea typeface="Andale Mono" charset="0"/>
                <a:cs typeface="Andale Mono" charset="0"/>
              </a:rPr>
              <a:t>&gt;&gt;&gt; </a:t>
            </a:r>
            <a:r>
              <a:rPr lang="en-US" sz="1200" b="1" dirty="0">
                <a:latin typeface="Andale Mono" charset="0"/>
                <a:ea typeface="Andale Mono" charset="0"/>
                <a:cs typeface="Andale Mono" charset="0"/>
              </a:rPr>
              <a:t>sum([</a:t>
            </a:r>
            <a:r>
              <a:rPr lang="en-US" sz="1200" b="1" dirty="0" err="1">
                <a:latin typeface="Andale Mono" charset="0"/>
                <a:ea typeface="Andale Mono" charset="0"/>
                <a:cs typeface="Andale Mono" charset="0"/>
              </a:rPr>
              <a:t>timeit.timeit</a:t>
            </a:r>
            <a:r>
              <a:rPr lang="en-US" sz="1200" b="1" dirty="0">
                <a:latin typeface="Andale Mono" charset="0"/>
                <a:ea typeface="Andale Mono" charset="0"/>
                <a:cs typeface="Andale Mono" charset="0"/>
              </a:rPr>
              <a:t>('import </a:t>
            </a:r>
            <a:r>
              <a:rPr lang="en-US" sz="1200" b="1" dirty="0" err="1">
                <a:latin typeface="Andale Mono" charset="0"/>
                <a:ea typeface="Andale Mono" charset="0"/>
                <a:cs typeface="Andale Mono" charset="0"/>
              </a:rPr>
              <a:t>numpy</a:t>
            </a:r>
            <a:r>
              <a:rPr lang="en-US" sz="1200" b="1" dirty="0">
                <a:latin typeface="Andale Mono" charset="0"/>
                <a:ea typeface="Andale Mono" charset="0"/>
                <a:cs typeface="Andale Mono" charset="0"/>
              </a:rPr>
              <a:t> as np; </a:t>
            </a:r>
            <a:r>
              <a:rPr lang="en-US" sz="1200" b="1" dirty="0" err="1">
                <a:latin typeface="Andale Mono" charset="0"/>
                <a:ea typeface="Andale Mono" charset="0"/>
                <a:cs typeface="Andale Mono" charset="0"/>
              </a:rPr>
              <a:t>np.random.random</a:t>
            </a:r>
            <a:r>
              <a:rPr lang="en-US" sz="1200" b="1" dirty="0">
                <a:latin typeface="Andale Mono" charset="0"/>
                <a:ea typeface="Andale Mono" charset="0"/>
                <a:cs typeface="Andale Mono" charset="0"/>
              </a:rPr>
              <a:t>((100,100))*</a:t>
            </a:r>
            <a:r>
              <a:rPr lang="en-US" sz="1200" b="1" dirty="0" err="1">
                <a:latin typeface="Andale Mono" charset="0"/>
                <a:ea typeface="Andale Mono" charset="0"/>
                <a:cs typeface="Andale Mono" charset="0"/>
              </a:rPr>
              <a:t>np.random.random</a:t>
            </a:r>
            <a:r>
              <a:rPr lang="en-US" sz="1200" b="1" dirty="0">
                <a:latin typeface="Andale Mono" charset="0"/>
                <a:ea typeface="Andale Mono" charset="0"/>
                <a:cs typeface="Andale Mono" charset="0"/>
              </a:rPr>
              <a:t>((100</a:t>
            </a:r>
            <a:r>
              <a:rPr lang="en-US" sz="1200" b="1" dirty="0">
                <a:latin typeface="Andale Mono" charset="0"/>
                <a:ea typeface="Andale Mono" charset="0"/>
                <a:cs typeface="Andale Mono" charset="0"/>
              </a:rPr>
              <a:t>))') for </a:t>
            </a:r>
            <a:r>
              <a:rPr lang="en-US" sz="1200" b="1" dirty="0" err="1">
                <a:latin typeface="Andale Mono" charset="0"/>
                <a:ea typeface="Andale Mono" charset="0"/>
                <a:cs typeface="Andale Mono" charset="0"/>
              </a:rPr>
              <a:t>i</a:t>
            </a:r>
            <a:r>
              <a:rPr lang="en-US" sz="1200" b="1" dirty="0">
                <a:latin typeface="Andale Mono" charset="0"/>
                <a:ea typeface="Andale Mono" charset="0"/>
                <a:cs typeface="Andale Mono" charset="0"/>
              </a:rPr>
              <a:t> in range(100)])/</a:t>
            </a:r>
            <a:r>
              <a:rPr lang="en-US" sz="1200" b="1" dirty="0" smtClean="0">
                <a:latin typeface="Andale Mono" charset="0"/>
                <a:ea typeface="Andale Mono" charset="0"/>
                <a:cs typeface="Andale Mono" charset="0"/>
              </a:rPr>
              <a:t>100.0</a:t>
            </a:r>
          </a:p>
          <a:p>
            <a:endParaRPr lang="en-US" sz="1200" b="1" dirty="0" smtClean="0">
              <a:latin typeface="Andale Mono" charset="0"/>
              <a:ea typeface="Andale Mono" charset="0"/>
              <a:cs typeface="Andale Mono" charset="0"/>
            </a:endParaRPr>
          </a:p>
          <a:p>
            <a:r>
              <a:rPr lang="en-US" dirty="0" smtClean="0">
                <a:latin typeface="+mn-lt"/>
                <a:ea typeface="Andale Mono" charset="0"/>
                <a:cs typeface="Andale Mono" charset="0"/>
              </a:rPr>
              <a:t>Optimized build</a:t>
            </a:r>
            <a:r>
              <a:rPr lang="en-US" dirty="0" smtClean="0">
                <a:latin typeface="Andale Mono" charset="0"/>
                <a:ea typeface="Andale Mono" charset="0"/>
                <a:cs typeface="Andale Mono" charset="0"/>
              </a:rPr>
              <a:t>: </a:t>
            </a:r>
            <a:r>
              <a:rPr lang="is-IS" dirty="0" smtClean="0">
                <a:latin typeface="Menlo" charset="0"/>
              </a:rPr>
              <a:t>119.68859601020813s   </a:t>
            </a:r>
            <a:r>
              <a:rPr lang="is-IS" dirty="0" smtClean="0">
                <a:latin typeface="+mn-lt"/>
              </a:rPr>
              <a:t>pip install</a:t>
            </a:r>
            <a:r>
              <a:rPr lang="is-IS" dirty="0" smtClean="0">
                <a:latin typeface="Menlo" charset="0"/>
              </a:rPr>
              <a:t>: </a:t>
            </a:r>
            <a:r>
              <a:rPr lang="is-IS" dirty="0">
                <a:latin typeface="Menlo" charset="0"/>
              </a:rPr>
              <a:t>499.9269280433655s</a:t>
            </a:r>
          </a:p>
          <a:p>
            <a:endParaRPr lang="is-IS" sz="1200" dirty="0">
              <a:latin typeface="Menlo" charset="0"/>
            </a:endParaRPr>
          </a:p>
          <a:p>
            <a:endParaRPr lang="en-US" sz="1200" b="1" dirty="0">
              <a:latin typeface="Andale Mono" charset="0"/>
              <a:ea typeface="Andale Mono" charset="0"/>
              <a:cs typeface="Andale Mono" charset="0"/>
            </a:endParaRPr>
          </a:p>
          <a:p>
            <a:endParaRPr lang="en-US" sz="1400" dirty="0" smtClean="0">
              <a:latin typeface="APCCourier" charset="0"/>
              <a:ea typeface="APCCourier" charset="0"/>
              <a:cs typeface="APCCourier" charset="0"/>
            </a:endParaRPr>
          </a:p>
        </p:txBody>
      </p:sp>
    </p:spTree>
    <p:extLst>
      <p:ext uri="{BB962C8B-B14F-4D97-AF65-F5344CB8AC3E}">
        <p14:creationId xmlns:p14="http://schemas.microsoft.com/office/powerpoint/2010/main" val="11709559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21"/>
          <p:cNvSpPr txBox="1">
            <a:spLocks noGrp="1"/>
          </p:cNvSpPr>
          <p:nvPr>
            <p:ph type="title"/>
          </p:nvPr>
        </p:nvSpPr>
        <p:spPr>
          <a:xfrm>
            <a:off x="389366" y="208856"/>
            <a:ext cx="10275856" cy="648832"/>
          </a:xfrm>
          <a:prstGeom prst="rect">
            <a:avLst/>
          </a:prstGeom>
        </p:spPr>
        <p:txBody>
          <a:bodyPr vert="horz" wrap="square" lIns="34281" tIns="34281" rIns="34281" bIns="34281" numCol="1" rtlCol="0" anchor="t" anchorCtr="0" compatLnSpc="1">
            <a:prstTxWarp prst="textNoShape">
              <a:avLst/>
            </a:prstTxWarp>
            <a:noAutofit/>
          </a:bodyPr>
          <a:lstStyle/>
          <a:p>
            <a:pPr lvl="0"/>
            <a:r>
              <a:rPr lang="en-US" dirty="0" smtClean="0"/>
              <a:t>Checking your </a:t>
            </a:r>
            <a:r>
              <a:rPr lang="en-US" dirty="0" err="1" smtClean="0"/>
              <a:t>NumPy</a:t>
            </a:r>
            <a:r>
              <a:rPr lang="en-US" dirty="0" smtClean="0"/>
              <a:t> Configuration:</a:t>
            </a:r>
            <a:endParaRPr lang="en-US" dirty="0">
              <a:solidFill>
                <a:srgbClr val="000000"/>
              </a:solidFill>
              <a:latin typeface="Trebuchet MS Regular" charset="0"/>
              <a:ea typeface="Trebuchet MS Regular" charset="0"/>
              <a:cs typeface="Trebuchet MS Regular" charset="0"/>
              <a:sym typeface="Arial"/>
            </a:endParaRPr>
          </a:p>
        </p:txBody>
      </p:sp>
      <p:sp>
        <p:nvSpPr>
          <p:cNvPr id="3" name="Rectangle 2"/>
          <p:cNvSpPr/>
          <p:nvPr/>
        </p:nvSpPr>
        <p:spPr>
          <a:xfrm>
            <a:off x="209863" y="977429"/>
            <a:ext cx="12188825" cy="6524863"/>
          </a:xfrm>
          <a:prstGeom prst="rect">
            <a:avLst/>
          </a:prstGeom>
        </p:spPr>
        <p:txBody>
          <a:bodyPr wrap="square">
            <a:spAutoFit/>
          </a:bodyPr>
          <a:lstStyle/>
          <a:p>
            <a:r>
              <a:rPr lang="en-US" sz="2000" dirty="0" smtClean="0">
                <a:latin typeface="+mn-lt"/>
                <a:ea typeface="Andale Mono" charset="0"/>
                <a:cs typeface="Andale Mono" charset="0"/>
              </a:rPr>
              <a:t>Check your configuration for the use of optimized libraries:</a:t>
            </a:r>
            <a:r>
              <a:rPr lang="en-US" b="1" dirty="0">
                <a:latin typeface="Andale Mono" charset="0"/>
                <a:ea typeface="Andale Mono" charset="0"/>
                <a:cs typeface="Andale Mono" charset="0"/>
              </a:rPr>
              <a:t/>
            </a:r>
            <a:br>
              <a:rPr lang="en-US" b="1" dirty="0">
                <a:latin typeface="Andale Mono" charset="0"/>
                <a:ea typeface="Andale Mono" charset="0"/>
                <a:cs typeface="Andale Mono" charset="0"/>
              </a:rPr>
            </a:br>
            <a:r>
              <a:rPr lang="en-US" sz="2000" b="1" dirty="0">
                <a:solidFill>
                  <a:schemeClr val="tx2">
                    <a:lumMod val="75000"/>
                  </a:schemeClr>
                </a:solidFill>
                <a:latin typeface="Andale Mono" charset="0"/>
                <a:ea typeface="Andale Mono" charset="0"/>
                <a:cs typeface="Andale Mono" charset="0"/>
              </a:rPr>
              <a:t>&gt;&gt;&gt; </a:t>
            </a:r>
            <a:r>
              <a:rPr lang="en-US" sz="2000" b="1" dirty="0" smtClean="0">
                <a:solidFill>
                  <a:schemeClr val="tx2">
                    <a:lumMod val="75000"/>
                  </a:schemeClr>
                </a:solidFill>
                <a:latin typeface="Andale Mono" charset="0"/>
                <a:ea typeface="Andale Mono" charset="0"/>
                <a:cs typeface="Andale Mono" charset="0"/>
              </a:rPr>
              <a:t>import </a:t>
            </a:r>
            <a:r>
              <a:rPr lang="en-US" sz="2000" b="1" dirty="0" err="1" smtClean="0">
                <a:solidFill>
                  <a:schemeClr val="tx2">
                    <a:lumMod val="75000"/>
                  </a:schemeClr>
                </a:solidFill>
                <a:latin typeface="Andale Mono" charset="0"/>
                <a:ea typeface="Andale Mono" charset="0"/>
                <a:cs typeface="Andale Mono" charset="0"/>
              </a:rPr>
              <a:t>numpy</a:t>
            </a:r>
            <a:r>
              <a:rPr lang="en-US" sz="2000" b="1" dirty="0" smtClean="0">
                <a:solidFill>
                  <a:schemeClr val="tx2">
                    <a:lumMod val="75000"/>
                  </a:schemeClr>
                </a:solidFill>
                <a:latin typeface="Andale Mono" charset="0"/>
                <a:ea typeface="Andale Mono" charset="0"/>
                <a:cs typeface="Andale Mono" charset="0"/>
              </a:rPr>
              <a:t> as np</a:t>
            </a:r>
          </a:p>
          <a:p>
            <a:r>
              <a:rPr lang="en-US" sz="2000" b="1" dirty="0" smtClean="0">
                <a:solidFill>
                  <a:schemeClr val="tx2">
                    <a:lumMod val="75000"/>
                  </a:schemeClr>
                </a:solidFill>
                <a:latin typeface="Andale Mono" charset="0"/>
                <a:ea typeface="Andale Mono" charset="0"/>
                <a:cs typeface="Andale Mono" charset="0"/>
              </a:rPr>
              <a:t>&gt;&gt;&gt; np.__</a:t>
            </a:r>
            <a:r>
              <a:rPr lang="en-US" sz="2000" b="1" dirty="0" err="1" smtClean="0">
                <a:solidFill>
                  <a:schemeClr val="tx2">
                    <a:lumMod val="75000"/>
                  </a:schemeClr>
                </a:solidFill>
                <a:latin typeface="Andale Mono" charset="0"/>
                <a:ea typeface="Andale Mono" charset="0"/>
                <a:cs typeface="Andale Mono" charset="0"/>
              </a:rPr>
              <a:t>config</a:t>
            </a:r>
            <a:r>
              <a:rPr lang="en-US" sz="2000" b="1" dirty="0" smtClean="0">
                <a:solidFill>
                  <a:schemeClr val="tx2">
                    <a:lumMod val="75000"/>
                  </a:schemeClr>
                </a:solidFill>
                <a:latin typeface="Andale Mono" charset="0"/>
                <a:ea typeface="Andale Mono" charset="0"/>
                <a:cs typeface="Andale Mono" charset="0"/>
              </a:rPr>
              <a:t>__.show()</a:t>
            </a:r>
          </a:p>
          <a:p>
            <a:endParaRPr lang="en-US" sz="2000" b="1" dirty="0">
              <a:latin typeface="Andale Mono" charset="0"/>
              <a:ea typeface="Andale Mono" charset="0"/>
              <a:cs typeface="Andale Mono" charset="0"/>
            </a:endParaRPr>
          </a:p>
          <a:p>
            <a:r>
              <a:rPr lang="en-US" sz="2000" dirty="0" err="1" smtClean="0">
                <a:latin typeface="+mn-lt"/>
                <a:ea typeface="Andale Mono" charset="0"/>
                <a:cs typeface="Andale Mono" charset="0"/>
              </a:rPr>
              <a:t>NumPy’s</a:t>
            </a:r>
            <a:r>
              <a:rPr lang="en-US" sz="2000" dirty="0" smtClean="0">
                <a:latin typeface="+mn-lt"/>
                <a:ea typeface="Andale Mono" charset="0"/>
                <a:cs typeface="Andale Mono" charset="0"/>
              </a:rPr>
              <a:t> </a:t>
            </a:r>
            <a:r>
              <a:rPr lang="en-US" sz="2000" dirty="0" err="1" smtClean="0">
                <a:latin typeface="+mn-lt"/>
                <a:ea typeface="Andale Mono" charset="0"/>
                <a:cs typeface="Andale Mono" charset="0"/>
              </a:rPr>
              <a:t>distutils</a:t>
            </a:r>
            <a:r>
              <a:rPr lang="en-US" sz="2000" dirty="0" smtClean="0">
                <a:latin typeface="+mn-lt"/>
                <a:ea typeface="Andale Mono" charset="0"/>
                <a:cs typeface="Andale Mono" charset="0"/>
              </a:rPr>
              <a:t> can give insight into compilers and options used:</a:t>
            </a:r>
            <a:r>
              <a:rPr lang="en-US" sz="2000" b="1" dirty="0" smtClean="0">
                <a:latin typeface="Andale Mono" charset="0"/>
                <a:ea typeface="Andale Mono" charset="0"/>
                <a:cs typeface="Andale Mono" charset="0"/>
              </a:rPr>
              <a:t/>
            </a:r>
            <a:br>
              <a:rPr lang="en-US" sz="2000" b="1" dirty="0" smtClean="0">
                <a:latin typeface="Andale Mono" charset="0"/>
                <a:ea typeface="Andale Mono" charset="0"/>
                <a:cs typeface="Andale Mono" charset="0"/>
              </a:rPr>
            </a:br>
            <a:r>
              <a:rPr lang="en-US" sz="2000" b="1" dirty="0" smtClean="0">
                <a:solidFill>
                  <a:schemeClr val="tx2">
                    <a:lumMod val="75000"/>
                  </a:schemeClr>
                </a:solidFill>
                <a:latin typeface="Andale Mono" charset="0"/>
                <a:ea typeface="Andale Mono" charset="0"/>
                <a:cs typeface="Andale Mono" charset="0"/>
              </a:rPr>
              <a:t>&gt;&gt;&gt; </a:t>
            </a:r>
            <a:r>
              <a:rPr lang="en-US" sz="2000" b="1" dirty="0">
                <a:solidFill>
                  <a:schemeClr val="tx2">
                    <a:lumMod val="75000"/>
                  </a:schemeClr>
                </a:solidFill>
                <a:latin typeface="Andale Mono" charset="0"/>
                <a:ea typeface="Andale Mono" charset="0"/>
                <a:cs typeface="Andale Mono" charset="0"/>
              </a:rPr>
              <a:t>import </a:t>
            </a:r>
            <a:r>
              <a:rPr lang="en-US" sz="2000" b="1" dirty="0" err="1">
                <a:solidFill>
                  <a:schemeClr val="tx2">
                    <a:lumMod val="75000"/>
                  </a:schemeClr>
                </a:solidFill>
                <a:latin typeface="Andale Mono" charset="0"/>
                <a:ea typeface="Andale Mono" charset="0"/>
                <a:cs typeface="Andale Mono" charset="0"/>
              </a:rPr>
              <a:t>numpy</a:t>
            </a:r>
            <a:endParaRPr lang="en-US" sz="2000" b="1" dirty="0">
              <a:solidFill>
                <a:schemeClr val="tx2">
                  <a:lumMod val="75000"/>
                </a:schemeClr>
              </a:solidFill>
              <a:latin typeface="Andale Mono" charset="0"/>
              <a:ea typeface="Andale Mono" charset="0"/>
              <a:cs typeface="Andale Mono" charset="0"/>
            </a:endParaRPr>
          </a:p>
          <a:p>
            <a:r>
              <a:rPr lang="en-US" sz="2000" b="1" dirty="0">
                <a:solidFill>
                  <a:schemeClr val="tx2">
                    <a:lumMod val="75000"/>
                  </a:schemeClr>
                </a:solidFill>
                <a:latin typeface="Andale Mono" charset="0"/>
                <a:ea typeface="Andale Mono" charset="0"/>
                <a:cs typeface="Andale Mono" charset="0"/>
              </a:rPr>
              <a:t>&gt;&gt;&gt; import </a:t>
            </a:r>
            <a:r>
              <a:rPr lang="en-US" sz="2000" b="1" dirty="0" err="1">
                <a:solidFill>
                  <a:schemeClr val="tx2">
                    <a:lumMod val="75000"/>
                  </a:schemeClr>
                </a:solidFill>
                <a:latin typeface="Andale Mono" charset="0"/>
                <a:ea typeface="Andale Mono" charset="0"/>
                <a:cs typeface="Andale Mono" charset="0"/>
              </a:rPr>
              <a:t>numpy.distutils</a:t>
            </a:r>
            <a:endParaRPr lang="en-US" sz="2000" b="1" dirty="0">
              <a:solidFill>
                <a:schemeClr val="tx2">
                  <a:lumMod val="75000"/>
                </a:schemeClr>
              </a:solidFill>
              <a:latin typeface="Andale Mono" charset="0"/>
              <a:ea typeface="Andale Mono" charset="0"/>
              <a:cs typeface="Andale Mono" charset="0"/>
            </a:endParaRPr>
          </a:p>
          <a:p>
            <a:r>
              <a:rPr lang="en-US" sz="2000" b="1" dirty="0">
                <a:solidFill>
                  <a:schemeClr val="tx2">
                    <a:lumMod val="75000"/>
                  </a:schemeClr>
                </a:solidFill>
                <a:latin typeface="Andale Mono" charset="0"/>
                <a:ea typeface="Andale Mono" charset="0"/>
                <a:cs typeface="Andale Mono" charset="0"/>
              </a:rPr>
              <a:t>&gt;&gt;&gt; </a:t>
            </a:r>
            <a:r>
              <a:rPr lang="en-US" sz="2000" b="1" dirty="0" err="1" smtClean="0">
                <a:solidFill>
                  <a:schemeClr val="tx2">
                    <a:lumMod val="75000"/>
                  </a:schemeClr>
                </a:solidFill>
                <a:latin typeface="Andale Mono" charset="0"/>
                <a:ea typeface="Andale Mono" charset="0"/>
                <a:cs typeface="Andale Mono" charset="0"/>
              </a:rPr>
              <a:t>np_config_vars</a:t>
            </a:r>
            <a:r>
              <a:rPr lang="en-US" sz="2000" b="1" dirty="0">
                <a:solidFill>
                  <a:schemeClr val="tx2">
                    <a:lumMod val="75000"/>
                  </a:schemeClr>
                </a:solidFill>
                <a:latin typeface="Andale Mono" charset="0"/>
                <a:ea typeface="Andale Mono" charset="0"/>
                <a:cs typeface="Andale Mono" charset="0"/>
              </a:rPr>
              <a:t> </a:t>
            </a:r>
            <a:r>
              <a:rPr lang="en-US" sz="2000" b="1" dirty="0" smtClean="0">
                <a:solidFill>
                  <a:schemeClr val="tx2">
                    <a:lumMod val="75000"/>
                  </a:schemeClr>
                </a:solidFill>
                <a:latin typeface="Andale Mono" charset="0"/>
                <a:ea typeface="Andale Mono" charset="0"/>
                <a:cs typeface="Andale Mono" charset="0"/>
              </a:rPr>
              <a:t>= </a:t>
            </a:r>
            <a:r>
              <a:rPr lang="en-US" sz="2000" b="1" dirty="0" err="1" smtClean="0">
                <a:solidFill>
                  <a:schemeClr val="tx2">
                    <a:lumMod val="75000"/>
                  </a:schemeClr>
                </a:solidFill>
                <a:latin typeface="Andale Mono" charset="0"/>
                <a:ea typeface="Andale Mono" charset="0"/>
                <a:cs typeface="Andale Mono" charset="0"/>
              </a:rPr>
              <a:t>numpy.distutils.unixccompiler.sysconfig.get_config_vars</a:t>
            </a:r>
            <a:r>
              <a:rPr lang="en-US" sz="2000" b="1" dirty="0">
                <a:solidFill>
                  <a:schemeClr val="tx2">
                    <a:lumMod val="75000"/>
                  </a:schemeClr>
                </a:solidFill>
                <a:latin typeface="Andale Mono" charset="0"/>
                <a:ea typeface="Andale Mono" charset="0"/>
                <a:cs typeface="Andale Mono" charset="0"/>
              </a:rPr>
              <a:t>()</a:t>
            </a:r>
          </a:p>
          <a:p>
            <a:r>
              <a:rPr lang="en-US" sz="2000" b="1" dirty="0" smtClean="0">
                <a:solidFill>
                  <a:schemeClr val="tx2">
                    <a:lumMod val="75000"/>
                  </a:schemeClr>
                </a:solidFill>
                <a:latin typeface="Andale Mono" charset="0"/>
                <a:ea typeface="Andale Mono" charset="0"/>
                <a:cs typeface="Andale Mono" charset="0"/>
              </a:rPr>
              <a:t>&gt;&gt;&gt; # </a:t>
            </a:r>
            <a:r>
              <a:rPr lang="en-US" sz="2000" b="1" dirty="0" err="1" smtClean="0">
                <a:solidFill>
                  <a:schemeClr val="tx2">
                    <a:lumMod val="75000"/>
                  </a:schemeClr>
                </a:solidFill>
                <a:latin typeface="Andale Mono" charset="0"/>
                <a:ea typeface="Andale Mono" charset="0"/>
                <a:cs typeface="Andale Mono" charset="0"/>
              </a:rPr>
              <a:t>np_config_vars</a:t>
            </a:r>
            <a:r>
              <a:rPr lang="en-US" sz="2000" b="1" dirty="0" smtClean="0">
                <a:solidFill>
                  <a:schemeClr val="tx2">
                    <a:lumMod val="75000"/>
                  </a:schemeClr>
                </a:solidFill>
                <a:latin typeface="Andale Mono" charset="0"/>
                <a:ea typeface="Andale Mono" charset="0"/>
                <a:cs typeface="Andale Mono" charset="0"/>
              </a:rPr>
              <a:t> is a </a:t>
            </a:r>
            <a:r>
              <a:rPr lang="en-US" sz="2000" b="1" dirty="0" err="1" smtClean="0">
                <a:solidFill>
                  <a:schemeClr val="tx2">
                    <a:lumMod val="75000"/>
                  </a:schemeClr>
                </a:solidFill>
                <a:latin typeface="Andale Mono" charset="0"/>
                <a:ea typeface="Andale Mono" charset="0"/>
                <a:cs typeface="Andale Mono" charset="0"/>
              </a:rPr>
              <a:t>dict</a:t>
            </a:r>
            <a:r>
              <a:rPr lang="en-US" sz="2000" b="1" dirty="0" smtClean="0">
                <a:solidFill>
                  <a:schemeClr val="tx2">
                    <a:lumMod val="75000"/>
                  </a:schemeClr>
                </a:solidFill>
                <a:latin typeface="Andale Mono" charset="0"/>
                <a:ea typeface="Andale Mono" charset="0"/>
                <a:cs typeface="Andale Mono" charset="0"/>
              </a:rPr>
              <a:t> with configuration values</a:t>
            </a:r>
          </a:p>
          <a:p>
            <a:r>
              <a:rPr lang="en-US" sz="2000" b="1" dirty="0">
                <a:solidFill>
                  <a:schemeClr val="tx2">
                    <a:lumMod val="75000"/>
                  </a:schemeClr>
                </a:solidFill>
                <a:latin typeface="Andale Mono" charset="0"/>
                <a:ea typeface="Andale Mono" charset="0"/>
                <a:cs typeface="Andale Mono" charset="0"/>
              </a:rPr>
              <a:t>&gt;&gt;&gt; import </a:t>
            </a:r>
            <a:r>
              <a:rPr lang="en-US" sz="2000" b="1" dirty="0" err="1">
                <a:solidFill>
                  <a:schemeClr val="tx2">
                    <a:lumMod val="75000"/>
                  </a:schemeClr>
                </a:solidFill>
                <a:latin typeface="Andale Mono" charset="0"/>
                <a:ea typeface="Andale Mono" charset="0"/>
                <a:cs typeface="Andale Mono" charset="0"/>
              </a:rPr>
              <a:t>pprint</a:t>
            </a:r>
            <a:r>
              <a:rPr lang="en-US" sz="2000" b="1" dirty="0">
                <a:solidFill>
                  <a:schemeClr val="tx2">
                    <a:lumMod val="75000"/>
                  </a:schemeClr>
                </a:solidFill>
                <a:latin typeface="Andale Mono" charset="0"/>
                <a:ea typeface="Andale Mono" charset="0"/>
                <a:cs typeface="Andale Mono" charset="0"/>
              </a:rPr>
              <a:t>  </a:t>
            </a:r>
          </a:p>
          <a:p>
            <a:r>
              <a:rPr lang="en-US" sz="2000" b="1" dirty="0">
                <a:solidFill>
                  <a:schemeClr val="tx2">
                    <a:lumMod val="75000"/>
                  </a:schemeClr>
                </a:solidFill>
                <a:latin typeface="Andale Mono" charset="0"/>
                <a:ea typeface="Andale Mono" charset="0"/>
                <a:cs typeface="Andale Mono" charset="0"/>
              </a:rPr>
              <a:t>&gt;&gt;&gt; </a:t>
            </a:r>
            <a:r>
              <a:rPr lang="en-US" sz="2000" b="1" dirty="0" smtClean="0">
                <a:solidFill>
                  <a:schemeClr val="tx2">
                    <a:lumMod val="75000"/>
                  </a:schemeClr>
                </a:solidFill>
                <a:latin typeface="Andale Mono" charset="0"/>
                <a:ea typeface="Andale Mono" charset="0"/>
                <a:cs typeface="Andale Mono" charset="0"/>
              </a:rPr>
              <a:t># </a:t>
            </a:r>
            <a:r>
              <a:rPr lang="en-US" sz="2000" b="1" dirty="0" err="1" smtClean="0">
                <a:solidFill>
                  <a:schemeClr val="tx2">
                    <a:lumMod val="75000"/>
                  </a:schemeClr>
                </a:solidFill>
                <a:latin typeface="Andale Mono" charset="0"/>
                <a:ea typeface="Andale Mono" charset="0"/>
                <a:cs typeface="Andale Mono" charset="0"/>
              </a:rPr>
              <a:t>pprint</a:t>
            </a:r>
            <a:r>
              <a:rPr lang="en-US" sz="2000" b="1" dirty="0" smtClean="0">
                <a:solidFill>
                  <a:schemeClr val="tx2">
                    <a:lumMod val="75000"/>
                  </a:schemeClr>
                </a:solidFill>
                <a:latin typeface="Andale Mono" charset="0"/>
                <a:ea typeface="Andale Mono" charset="0"/>
                <a:cs typeface="Andale Mono" charset="0"/>
              </a:rPr>
              <a:t> </a:t>
            </a:r>
            <a:r>
              <a:rPr lang="en-US" sz="2000" b="1" dirty="0">
                <a:solidFill>
                  <a:schemeClr val="tx2">
                    <a:lumMod val="75000"/>
                  </a:schemeClr>
                </a:solidFill>
                <a:latin typeface="Andale Mono" charset="0"/>
                <a:ea typeface="Andale Mono" charset="0"/>
                <a:cs typeface="Andale Mono" charset="0"/>
              </a:rPr>
              <a:t>is a pretty printer and not required, just recommended</a:t>
            </a:r>
          </a:p>
          <a:p>
            <a:r>
              <a:rPr lang="en-US" sz="2000" b="1" dirty="0" smtClean="0">
                <a:solidFill>
                  <a:schemeClr val="tx2">
                    <a:lumMod val="75000"/>
                  </a:schemeClr>
                </a:solidFill>
                <a:latin typeface="Andale Mono" charset="0"/>
                <a:ea typeface="Andale Mono" charset="0"/>
                <a:cs typeface="Andale Mono" charset="0"/>
              </a:rPr>
              <a:t>&gt;&gt;&gt; </a:t>
            </a:r>
            <a:r>
              <a:rPr lang="en-US" sz="2000" b="1" dirty="0" err="1" smtClean="0">
                <a:solidFill>
                  <a:schemeClr val="tx2">
                    <a:lumMod val="75000"/>
                  </a:schemeClr>
                </a:solidFill>
                <a:latin typeface="Andale Mono" charset="0"/>
                <a:ea typeface="Andale Mono" charset="0"/>
                <a:cs typeface="Andale Mono" charset="0"/>
              </a:rPr>
              <a:t>pprint.pprint</a:t>
            </a:r>
            <a:r>
              <a:rPr lang="en-US" sz="2000" b="1" dirty="0" smtClean="0">
                <a:solidFill>
                  <a:schemeClr val="tx2">
                    <a:lumMod val="75000"/>
                  </a:schemeClr>
                </a:solidFill>
                <a:latin typeface="Andale Mono" charset="0"/>
                <a:ea typeface="Andale Mono" charset="0"/>
                <a:cs typeface="Andale Mono" charset="0"/>
              </a:rPr>
              <a:t>(</a:t>
            </a:r>
            <a:r>
              <a:rPr lang="en-US" sz="2000" b="1" dirty="0" err="1">
                <a:solidFill>
                  <a:schemeClr val="tx2">
                    <a:lumMod val="75000"/>
                  </a:schemeClr>
                </a:solidFill>
                <a:latin typeface="Andale Mono" charset="0"/>
                <a:ea typeface="Andale Mono" charset="0"/>
                <a:cs typeface="Andale Mono" charset="0"/>
              </a:rPr>
              <a:t>np_config_vars</a:t>
            </a:r>
            <a:r>
              <a:rPr lang="en-US" sz="2000" b="1" dirty="0" smtClean="0">
                <a:solidFill>
                  <a:schemeClr val="tx2">
                    <a:lumMod val="75000"/>
                  </a:schemeClr>
                </a:solidFill>
                <a:latin typeface="Andale Mono" charset="0"/>
                <a:ea typeface="Andale Mono" charset="0"/>
                <a:cs typeface="Andale Mono" charset="0"/>
              </a:rPr>
              <a:t>)</a:t>
            </a:r>
          </a:p>
          <a:p>
            <a:r>
              <a:rPr lang="en-US" sz="2000" b="1" dirty="0">
                <a:solidFill>
                  <a:schemeClr val="tx2">
                    <a:lumMod val="75000"/>
                  </a:schemeClr>
                </a:solidFill>
                <a:latin typeface="Andale Mono" charset="0"/>
                <a:ea typeface="Andale Mono" charset="0"/>
                <a:cs typeface="Andale Mono" charset="0"/>
              </a:rPr>
              <a:t>{'AC_APPLE_UNIVERSAL_BUILD': 0,</a:t>
            </a:r>
          </a:p>
          <a:p>
            <a:r>
              <a:rPr lang="en-US" sz="2000" b="1" dirty="0">
                <a:solidFill>
                  <a:schemeClr val="tx2">
                    <a:lumMod val="75000"/>
                  </a:schemeClr>
                </a:solidFill>
                <a:latin typeface="Andale Mono" charset="0"/>
                <a:ea typeface="Andale Mono" charset="0"/>
                <a:cs typeface="Andale Mono" charset="0"/>
              </a:rPr>
              <a:t> 'AIX_GENUINE_CPLUSPLUS': 0,</a:t>
            </a:r>
          </a:p>
          <a:p>
            <a:r>
              <a:rPr lang="en-US" sz="2000" b="1" dirty="0">
                <a:solidFill>
                  <a:schemeClr val="tx2">
                    <a:lumMod val="75000"/>
                  </a:schemeClr>
                </a:solidFill>
                <a:latin typeface="Andale Mono" charset="0"/>
                <a:ea typeface="Andale Mono" charset="0"/>
                <a:cs typeface="Andale Mono" charset="0"/>
              </a:rPr>
              <a:t> 'AR': '</a:t>
            </a:r>
            <a:r>
              <a:rPr lang="en-US" sz="2000" b="1" dirty="0" err="1">
                <a:solidFill>
                  <a:schemeClr val="tx2">
                    <a:lumMod val="75000"/>
                  </a:schemeClr>
                </a:solidFill>
                <a:latin typeface="Andale Mono" charset="0"/>
                <a:ea typeface="Andale Mono" charset="0"/>
                <a:cs typeface="Andale Mono" charset="0"/>
              </a:rPr>
              <a:t>ar</a:t>
            </a:r>
            <a:r>
              <a:rPr lang="en-US" sz="2000" b="1" dirty="0">
                <a:solidFill>
                  <a:schemeClr val="tx2">
                    <a:lumMod val="75000"/>
                  </a:schemeClr>
                </a:solidFill>
                <a:latin typeface="Andale Mono" charset="0"/>
                <a:ea typeface="Andale Mono" charset="0"/>
                <a:cs typeface="Andale Mono" charset="0"/>
              </a:rPr>
              <a:t>',</a:t>
            </a:r>
          </a:p>
          <a:p>
            <a:r>
              <a:rPr lang="en-US" sz="2000" b="1" dirty="0">
                <a:solidFill>
                  <a:schemeClr val="tx2">
                    <a:lumMod val="75000"/>
                  </a:schemeClr>
                </a:solidFill>
                <a:latin typeface="Andale Mono" charset="0"/>
                <a:ea typeface="Andale Mono" charset="0"/>
                <a:cs typeface="Andale Mono" charset="0"/>
              </a:rPr>
              <a:t> 'ARCH': 'x86_64',</a:t>
            </a:r>
          </a:p>
          <a:p>
            <a:r>
              <a:rPr lang="en-US" sz="2000" b="1" dirty="0">
                <a:solidFill>
                  <a:schemeClr val="tx2">
                    <a:lumMod val="75000"/>
                  </a:schemeClr>
                </a:solidFill>
                <a:latin typeface="Andale Mono" charset="0"/>
                <a:ea typeface="Andale Mono" charset="0"/>
                <a:cs typeface="Andale Mono" charset="0"/>
              </a:rPr>
              <a:t> 'ARFLAGS': '</a:t>
            </a:r>
            <a:r>
              <a:rPr lang="en-US" sz="2000" b="1" dirty="0" err="1">
                <a:solidFill>
                  <a:schemeClr val="tx2">
                    <a:lumMod val="75000"/>
                  </a:schemeClr>
                </a:solidFill>
                <a:latin typeface="Andale Mono" charset="0"/>
                <a:ea typeface="Andale Mono" charset="0"/>
                <a:cs typeface="Andale Mono" charset="0"/>
              </a:rPr>
              <a:t>rc</a:t>
            </a:r>
            <a:r>
              <a:rPr lang="en-US" sz="2000" b="1" dirty="0" smtClean="0">
                <a:solidFill>
                  <a:schemeClr val="tx2">
                    <a:lumMod val="75000"/>
                  </a:schemeClr>
                </a:solidFill>
                <a:latin typeface="Andale Mono" charset="0"/>
                <a:ea typeface="Andale Mono" charset="0"/>
                <a:cs typeface="Andale Mono" charset="0"/>
              </a:rPr>
              <a:t>',</a:t>
            </a:r>
            <a:r>
              <a:rPr lang="en-US" sz="2000" b="1" dirty="0" smtClean="0">
                <a:latin typeface="Andale Mono" charset="0"/>
                <a:ea typeface="Andale Mono" charset="0"/>
                <a:cs typeface="Andale Mono" charset="0"/>
              </a:rPr>
              <a:t/>
            </a:r>
            <a:br>
              <a:rPr lang="en-US" sz="2000" b="1" dirty="0" smtClean="0">
                <a:latin typeface="Andale Mono" charset="0"/>
                <a:ea typeface="Andale Mono" charset="0"/>
                <a:cs typeface="Andale Mono" charset="0"/>
              </a:rPr>
            </a:br>
            <a:r>
              <a:rPr lang="en-US" sz="2000" b="1" dirty="0" smtClean="0">
                <a:latin typeface="Andale Mono" charset="0"/>
                <a:ea typeface="Andale Mono" charset="0"/>
                <a:cs typeface="Andale Mono" charset="0"/>
              </a:rPr>
              <a:t>...</a:t>
            </a:r>
            <a:endParaRPr lang="en-US" sz="2000" b="1" dirty="0">
              <a:latin typeface="Andale Mono" charset="0"/>
              <a:ea typeface="Andale Mono" charset="0"/>
              <a:cs typeface="Andale Mono" charset="0"/>
            </a:endParaRPr>
          </a:p>
          <a:p>
            <a:endParaRPr lang="en-US" sz="2000" dirty="0"/>
          </a:p>
          <a:p>
            <a:endParaRPr lang="en-US" sz="2000" b="1" dirty="0">
              <a:latin typeface="Andale Mono" charset="0"/>
              <a:ea typeface="Andale Mono" charset="0"/>
              <a:cs typeface="Andale Mono" charset="0"/>
            </a:endParaRPr>
          </a:p>
          <a:p>
            <a:endParaRPr lang="en-US" dirty="0">
              <a:latin typeface="APCCourier" charset="0"/>
              <a:ea typeface="APCCourier" charset="0"/>
              <a:cs typeface="APCCourier" charset="0"/>
            </a:endParaRPr>
          </a:p>
        </p:txBody>
      </p:sp>
    </p:spTree>
    <p:extLst>
      <p:ext uri="{BB962C8B-B14F-4D97-AF65-F5344CB8AC3E}">
        <p14:creationId xmlns:p14="http://schemas.microsoft.com/office/powerpoint/2010/main" val="8457678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1181867" y="304301"/>
            <a:ext cx="8663939" cy="891539"/>
          </a:xfrm>
          <a:prstGeom prst="rect">
            <a:avLst/>
          </a:prstGeom>
        </p:spPr>
        <p:txBody>
          <a:bodyPr spcFirstLastPara="1" vert="horz" wrap="square" lIns="34290" tIns="34290" rIns="34290" bIns="34290" numCol="1" anchor="t" anchorCtr="0" compatLnSpc="1">
            <a:prstTxWarp prst="textNoShape">
              <a:avLst/>
            </a:prstTxWarp>
            <a:noAutofit/>
          </a:bodyPr>
          <a:lstStyle/>
          <a:p>
            <a:pPr>
              <a:lnSpc>
                <a:spcPct val="100000"/>
              </a:lnSpc>
            </a:pPr>
            <a:r>
              <a:rPr lang="en-US" dirty="0" err="1">
                <a:solidFill>
                  <a:srgbClr val="000000"/>
                </a:solidFill>
                <a:latin typeface="+mj-lt"/>
                <a:ea typeface="Arial"/>
                <a:cs typeface="Arial"/>
                <a:sym typeface="Arial"/>
              </a:rPr>
              <a:t>NumPy</a:t>
            </a:r>
            <a:r>
              <a:rPr lang="en-US" dirty="0">
                <a:solidFill>
                  <a:srgbClr val="000000"/>
                </a:solidFill>
                <a:latin typeface="+mj-lt"/>
                <a:ea typeface="Arial"/>
                <a:cs typeface="Arial"/>
                <a:sym typeface="Arial"/>
              </a:rPr>
              <a:t> </a:t>
            </a:r>
            <a:r>
              <a:rPr lang="en-US" dirty="0" smtClean="0">
                <a:solidFill>
                  <a:srgbClr val="000000"/>
                </a:solidFill>
                <a:latin typeface="+mj-lt"/>
                <a:ea typeface="Arial"/>
                <a:cs typeface="Arial"/>
                <a:sym typeface="Arial"/>
              </a:rPr>
              <a:t>Data </a:t>
            </a:r>
            <a:r>
              <a:rPr lang="en-US" dirty="0">
                <a:solidFill>
                  <a:srgbClr val="000000"/>
                </a:solidFill>
                <a:latin typeface="+mj-lt"/>
                <a:ea typeface="Arial"/>
                <a:cs typeface="Arial"/>
                <a:sym typeface="Arial"/>
              </a:rPr>
              <a:t>Types</a:t>
            </a:r>
          </a:p>
        </p:txBody>
      </p:sp>
      <p:sp>
        <p:nvSpPr>
          <p:cNvPr id="173" name="Shape 173"/>
          <p:cNvSpPr txBox="1">
            <a:spLocks noGrp="1"/>
          </p:cNvSpPr>
          <p:nvPr>
            <p:ph type="body" idx="1"/>
          </p:nvPr>
        </p:nvSpPr>
        <p:spPr>
          <a:xfrm>
            <a:off x="1182135" y="1056807"/>
            <a:ext cx="9505851" cy="4997767"/>
          </a:xfrm>
          <a:prstGeom prst="rect">
            <a:avLst/>
          </a:prstGeom>
        </p:spPr>
        <p:txBody>
          <a:bodyPr spcFirstLastPara="1" vert="horz" wrap="square" lIns="34290" tIns="34290" rIns="34290" bIns="34290" numCol="1" anchor="t" anchorCtr="0" compatLnSpc="1">
            <a:prstTxWarp prst="textNoShape">
              <a:avLst/>
            </a:prstTxWarp>
            <a:noAutofit/>
          </a:bodyPr>
          <a:lstStyle/>
          <a:p>
            <a:pPr marL="0" indent="0" algn="l">
              <a:lnSpc>
                <a:spcPct val="100000"/>
              </a:lnSpc>
              <a:buNone/>
            </a:pPr>
            <a:r>
              <a:rPr lang="en-US" sz="2000" dirty="0" err="1" smtClean="0">
                <a:solidFill>
                  <a:srgbClr val="000000"/>
                </a:solidFill>
                <a:latin typeface="Arial"/>
                <a:ea typeface="Arial"/>
                <a:cs typeface="Arial"/>
                <a:sym typeface="Arial"/>
              </a:rPr>
              <a:t>NumPy</a:t>
            </a:r>
            <a:r>
              <a:rPr lang="en-US" sz="2000" dirty="0" smtClean="0">
                <a:solidFill>
                  <a:srgbClr val="000000"/>
                </a:solidFill>
                <a:latin typeface="Arial"/>
                <a:ea typeface="Arial"/>
                <a:cs typeface="Arial"/>
                <a:sym typeface="Arial"/>
              </a:rPr>
              <a:t> </a:t>
            </a:r>
            <a:r>
              <a:rPr lang="en-US" sz="2000" dirty="0">
                <a:solidFill>
                  <a:srgbClr val="000000"/>
                </a:solidFill>
                <a:latin typeface="Arial"/>
                <a:ea typeface="Arial"/>
                <a:cs typeface="Arial"/>
                <a:sym typeface="Arial"/>
              </a:rPr>
              <a:t>covers all the same numeric data types available in C/C++ </a:t>
            </a:r>
            <a:r>
              <a:rPr lang="en-US" sz="2000" dirty="0" smtClean="0">
                <a:solidFill>
                  <a:srgbClr val="000000"/>
                </a:solidFill>
                <a:latin typeface="Arial"/>
                <a:ea typeface="Arial"/>
                <a:cs typeface="Arial"/>
                <a:sym typeface="Arial"/>
              </a:rPr>
              <a:t>and Fortran </a:t>
            </a:r>
            <a:r>
              <a:rPr lang="en-US" sz="2000" dirty="0">
                <a:solidFill>
                  <a:srgbClr val="000000"/>
                </a:solidFill>
                <a:latin typeface="Arial"/>
                <a:ea typeface="Arial"/>
                <a:cs typeface="Arial"/>
                <a:sym typeface="Arial"/>
              </a:rPr>
              <a:t>as variants of </a:t>
            </a:r>
            <a:r>
              <a:rPr lang="en-US" sz="2000" dirty="0" err="1">
                <a:solidFill>
                  <a:srgbClr val="000000"/>
                </a:solidFill>
                <a:latin typeface="Arial"/>
                <a:ea typeface="Arial"/>
                <a:cs typeface="Arial"/>
                <a:sym typeface="Arial"/>
              </a:rPr>
              <a:t>int</a:t>
            </a:r>
            <a:r>
              <a:rPr lang="en-US" sz="2000" dirty="0">
                <a:solidFill>
                  <a:srgbClr val="000000"/>
                </a:solidFill>
                <a:latin typeface="Arial"/>
                <a:ea typeface="Arial"/>
                <a:cs typeface="Arial"/>
                <a:sym typeface="Arial"/>
              </a:rPr>
              <a:t>, float, and </a:t>
            </a:r>
            <a:r>
              <a:rPr lang="en-US" sz="2000" dirty="0" smtClean="0">
                <a:solidFill>
                  <a:srgbClr val="000000"/>
                </a:solidFill>
                <a:latin typeface="Arial"/>
                <a:ea typeface="Arial"/>
                <a:cs typeface="Arial"/>
                <a:sym typeface="Arial"/>
              </a:rPr>
              <a:t>complex:</a:t>
            </a:r>
          </a:p>
          <a:p>
            <a:pPr marL="0" indent="0" algn="l">
              <a:lnSpc>
                <a:spcPct val="100000"/>
              </a:lnSpc>
              <a:buNone/>
            </a:pPr>
            <a:endParaRPr lang="en-US" sz="2000" dirty="0">
              <a:solidFill>
                <a:srgbClr val="000000"/>
              </a:solidFill>
              <a:latin typeface="Arial"/>
              <a:ea typeface="Arial"/>
              <a:cs typeface="Arial"/>
              <a:sym typeface="Arial"/>
            </a:endParaRPr>
          </a:p>
          <a:p>
            <a:pPr marL="487680">
              <a:lnSpc>
                <a:spcPct val="100000"/>
              </a:lnSpc>
              <a:buClr>
                <a:srgbClr val="000000"/>
              </a:buClr>
              <a:buSzPct val="98765"/>
            </a:pPr>
            <a:r>
              <a:rPr lang="en-US" sz="2000" dirty="0">
                <a:solidFill>
                  <a:srgbClr val="000000"/>
                </a:solidFill>
                <a:latin typeface="Arial"/>
                <a:ea typeface="Arial"/>
                <a:cs typeface="Arial"/>
                <a:sym typeface="Arial"/>
              </a:rPr>
              <a:t>all available signed and unsigned as applicable </a:t>
            </a:r>
          </a:p>
          <a:p>
            <a:pPr marL="487680">
              <a:lnSpc>
                <a:spcPct val="100000"/>
              </a:lnSpc>
              <a:buClr>
                <a:srgbClr val="000000"/>
              </a:buClr>
              <a:buSzPct val="98765"/>
            </a:pPr>
            <a:r>
              <a:rPr lang="en-US" sz="2000" dirty="0">
                <a:solidFill>
                  <a:srgbClr val="000000"/>
                </a:solidFill>
                <a:latin typeface="Arial"/>
                <a:ea typeface="Arial"/>
                <a:cs typeface="Arial"/>
                <a:sym typeface="Arial"/>
              </a:rPr>
              <a:t>available in standard lengths </a:t>
            </a:r>
          </a:p>
          <a:p>
            <a:pPr marL="487680">
              <a:lnSpc>
                <a:spcPct val="100000"/>
              </a:lnSpc>
              <a:buClr>
                <a:srgbClr val="000000"/>
              </a:buClr>
              <a:buSzPct val="98765"/>
            </a:pPr>
            <a:r>
              <a:rPr lang="en-US" sz="2000" dirty="0">
                <a:solidFill>
                  <a:srgbClr val="000000"/>
                </a:solidFill>
                <a:latin typeface="Arial"/>
                <a:ea typeface="Arial"/>
                <a:cs typeface="Arial"/>
                <a:sym typeface="Arial"/>
              </a:rPr>
              <a:t>floats are double precision by default</a:t>
            </a:r>
          </a:p>
          <a:p>
            <a:pPr marL="487680">
              <a:lnSpc>
                <a:spcPct val="100000"/>
              </a:lnSpc>
              <a:buClr>
                <a:srgbClr val="000000"/>
              </a:buClr>
              <a:buSzPct val="98765"/>
            </a:pPr>
            <a:r>
              <a:rPr lang="en-US" sz="2000" dirty="0">
                <a:solidFill>
                  <a:srgbClr val="000000"/>
                </a:solidFill>
                <a:latin typeface="Arial"/>
                <a:ea typeface="Arial"/>
                <a:cs typeface="Arial"/>
                <a:sym typeface="Arial"/>
              </a:rPr>
              <a:t>generally available with names similar to C or Fortran</a:t>
            </a:r>
          </a:p>
          <a:p>
            <a:pPr marL="830580" lvl="1" indent="-342900">
              <a:lnSpc>
                <a:spcPct val="100000"/>
              </a:lnSpc>
              <a:spcBef>
                <a:spcPts val="0"/>
              </a:spcBef>
              <a:buClr>
                <a:srgbClr val="000000"/>
              </a:buClr>
              <a:buSzPct val="98765"/>
            </a:pPr>
            <a:r>
              <a:rPr lang="en-US" dirty="0" err="1">
                <a:solidFill>
                  <a:srgbClr val="000000"/>
                </a:solidFill>
                <a:latin typeface="Arial"/>
                <a:ea typeface="Arial"/>
                <a:cs typeface="Arial"/>
                <a:sym typeface="Arial"/>
              </a:rPr>
              <a:t>ie</a:t>
            </a:r>
            <a:r>
              <a:rPr lang="en-US" dirty="0">
                <a:solidFill>
                  <a:srgbClr val="000000"/>
                </a:solidFill>
                <a:latin typeface="Arial"/>
                <a:ea typeface="Arial"/>
                <a:cs typeface="Arial"/>
                <a:sym typeface="Arial"/>
              </a:rPr>
              <a:t>: long double is </a:t>
            </a:r>
            <a:r>
              <a:rPr lang="en-US" b="1" dirty="0" err="1">
                <a:solidFill>
                  <a:schemeClr val="tx2">
                    <a:lumMod val="75000"/>
                  </a:schemeClr>
                </a:solidFill>
                <a:latin typeface="Andale Mono" charset="0"/>
                <a:ea typeface="Andale Mono" charset="0"/>
                <a:cs typeface="Andale Mono" charset="0"/>
                <a:sym typeface="Arial"/>
              </a:rPr>
              <a:t>longdouble</a:t>
            </a:r>
            <a:endParaRPr lang="en-US" b="1" dirty="0">
              <a:solidFill>
                <a:schemeClr val="tx2">
                  <a:lumMod val="75000"/>
                </a:schemeClr>
              </a:solidFill>
              <a:latin typeface="Andale Mono" charset="0"/>
              <a:ea typeface="Andale Mono" charset="0"/>
              <a:cs typeface="Andale Mono" charset="0"/>
              <a:sym typeface="Arial"/>
            </a:endParaRPr>
          </a:p>
          <a:p>
            <a:pPr marL="487680">
              <a:lnSpc>
                <a:spcPct val="100000"/>
              </a:lnSpc>
              <a:buClr>
                <a:srgbClr val="000000"/>
              </a:buClr>
              <a:buSzPct val="98765"/>
            </a:pPr>
            <a:r>
              <a:rPr lang="en-US" sz="2000" dirty="0">
                <a:solidFill>
                  <a:srgbClr val="000000"/>
                </a:solidFill>
                <a:latin typeface="Arial"/>
                <a:ea typeface="Arial"/>
                <a:cs typeface="Arial"/>
                <a:sym typeface="Arial"/>
              </a:rPr>
              <a:t>generally compatible with Python data types</a:t>
            </a:r>
          </a:p>
          <a:p>
            <a:pPr marL="487680">
              <a:lnSpc>
                <a:spcPct val="100000"/>
              </a:lnSpc>
              <a:buClr>
                <a:srgbClr val="000000"/>
              </a:buClr>
              <a:buSzPct val="98765"/>
            </a:pPr>
            <a:r>
              <a:rPr lang="en-US" sz="2000" dirty="0">
                <a:solidFill>
                  <a:srgbClr val="000000"/>
                </a:solidFill>
                <a:latin typeface="Arial"/>
                <a:ea typeface="Arial"/>
                <a:cs typeface="Arial"/>
                <a:sym typeface="Arial"/>
              </a:rPr>
              <a:t>follow endianness of the </a:t>
            </a:r>
            <a:r>
              <a:rPr lang="en-US" sz="2000" dirty="0" smtClean="0">
                <a:solidFill>
                  <a:srgbClr val="000000"/>
                </a:solidFill>
                <a:latin typeface="Arial"/>
                <a:ea typeface="Arial"/>
                <a:cs typeface="Arial"/>
                <a:sym typeface="Arial"/>
              </a:rPr>
              <a:t>platform – conversion routines are offered</a:t>
            </a:r>
          </a:p>
          <a:p>
            <a:pPr marL="487680">
              <a:lnSpc>
                <a:spcPct val="100000"/>
              </a:lnSpc>
              <a:buClr>
                <a:srgbClr val="000000"/>
              </a:buClr>
              <a:buSzPct val="98765"/>
            </a:pPr>
            <a:r>
              <a:rPr lang="en-US" sz="2000" b="1" dirty="0" err="1">
                <a:solidFill>
                  <a:schemeClr val="tx2">
                    <a:lumMod val="75000"/>
                  </a:schemeClr>
                </a:solidFill>
                <a:latin typeface="Andale Mono" charset="0"/>
                <a:ea typeface="Andale Mono" charset="0"/>
                <a:cs typeface="Andale Mono" charset="0"/>
                <a:sym typeface="Arial"/>
              </a:rPr>
              <a:t>l</a:t>
            </a:r>
            <a:r>
              <a:rPr lang="en-US" sz="2000" b="1" dirty="0" err="1" smtClean="0">
                <a:solidFill>
                  <a:schemeClr val="tx2">
                    <a:lumMod val="75000"/>
                  </a:schemeClr>
                </a:solidFill>
                <a:latin typeface="Andale Mono" charset="0"/>
                <a:ea typeface="Andale Mono" charset="0"/>
                <a:cs typeface="Andale Mono" charset="0"/>
                <a:sym typeface="Arial"/>
              </a:rPr>
              <a:t>ongdouble</a:t>
            </a:r>
            <a:r>
              <a:rPr lang="en-US" sz="2000" dirty="0" smtClean="0">
                <a:solidFill>
                  <a:srgbClr val="000000"/>
                </a:solidFill>
                <a:latin typeface="Arial"/>
                <a:ea typeface="Arial"/>
                <a:cs typeface="Arial"/>
                <a:sym typeface="Arial"/>
              </a:rPr>
              <a:t> follows the compiler / platform’s definition of long double</a:t>
            </a:r>
            <a:endParaRPr lang="en-US" sz="2000" dirty="0">
              <a:solidFill>
                <a:srgbClr val="000000"/>
              </a:solidFill>
              <a:latin typeface="Arial"/>
              <a:ea typeface="Arial"/>
              <a:cs typeface="Arial"/>
              <a:sym typeface="Arial"/>
            </a:endParaRPr>
          </a:p>
          <a:p>
            <a:pPr algn="l">
              <a:lnSpc>
                <a:spcPct val="100000"/>
              </a:lnSpc>
              <a:buNone/>
            </a:pPr>
            <a:endParaRPr lang="en-US" sz="2000" dirty="0" smtClean="0">
              <a:solidFill>
                <a:srgbClr val="000000"/>
              </a:solidFill>
              <a:latin typeface="Arial"/>
              <a:ea typeface="Arial"/>
              <a:cs typeface="Arial"/>
              <a:sym typeface="Arial"/>
            </a:endParaRPr>
          </a:p>
          <a:p>
            <a:pPr algn="l">
              <a:lnSpc>
                <a:spcPct val="100000"/>
              </a:lnSpc>
              <a:buNone/>
            </a:pPr>
            <a:r>
              <a:rPr lang="en-US" sz="2000" dirty="0" err="1" smtClean="0">
                <a:solidFill>
                  <a:srgbClr val="000000"/>
                </a:solidFill>
                <a:latin typeface="Arial"/>
                <a:ea typeface="Arial"/>
                <a:cs typeface="Arial"/>
                <a:sym typeface="Arial"/>
              </a:rPr>
              <a:t>NumPy</a:t>
            </a:r>
            <a:r>
              <a:rPr lang="en-US" sz="2000" dirty="0" smtClean="0">
                <a:solidFill>
                  <a:srgbClr val="000000"/>
                </a:solidFill>
                <a:latin typeface="Arial"/>
                <a:ea typeface="Arial"/>
                <a:cs typeface="Arial"/>
                <a:sym typeface="Arial"/>
              </a:rPr>
              <a:t> also offers the ability to create structured datatypes.</a:t>
            </a:r>
          </a:p>
          <a:p>
            <a:pPr algn="l">
              <a:lnSpc>
                <a:spcPct val="100000"/>
              </a:lnSpc>
              <a:buNone/>
            </a:pPr>
            <a:endParaRPr lang="en-US" sz="2000" dirty="0">
              <a:solidFill>
                <a:srgbClr val="000000"/>
              </a:solidFill>
              <a:latin typeface="Arial"/>
              <a:ea typeface="Arial"/>
              <a:cs typeface="Arial"/>
              <a:sym typeface="Arial"/>
            </a:endParaRPr>
          </a:p>
          <a:p>
            <a:pPr algn="l">
              <a:lnSpc>
                <a:spcPct val="100000"/>
              </a:lnSpc>
              <a:buNone/>
            </a:pPr>
            <a:r>
              <a:rPr lang="en-US" sz="2000" dirty="0" smtClean="0">
                <a:solidFill>
                  <a:srgbClr val="000000"/>
                </a:solidFill>
                <a:latin typeface="Arial"/>
                <a:ea typeface="Arial"/>
                <a:cs typeface="Arial"/>
                <a:sym typeface="Arial"/>
              </a:rPr>
              <a:t>If it can be done in C/C++/Fortran, it can be done in </a:t>
            </a:r>
            <a:r>
              <a:rPr lang="en-US" sz="2000" dirty="0" err="1" smtClean="0">
                <a:solidFill>
                  <a:srgbClr val="000000"/>
                </a:solidFill>
                <a:latin typeface="Arial"/>
                <a:ea typeface="Arial"/>
                <a:cs typeface="Arial"/>
                <a:sym typeface="Arial"/>
              </a:rPr>
              <a:t>NumPy</a:t>
            </a:r>
            <a:r>
              <a:rPr lang="en-US" sz="2000" dirty="0" smtClean="0">
                <a:solidFill>
                  <a:srgbClr val="000000"/>
                </a:solidFill>
                <a:latin typeface="Arial"/>
                <a:ea typeface="Arial"/>
                <a:cs typeface="Arial"/>
                <a:sym typeface="Arial"/>
              </a:rPr>
              <a:t>.</a:t>
            </a:r>
            <a:endParaRPr sz="2000" dirty="0">
              <a:solidFill>
                <a:srgbClr val="000000"/>
              </a:solidFill>
              <a:latin typeface="Arial"/>
              <a:ea typeface="Arial"/>
              <a:cs typeface="Arial"/>
              <a:sym typeface="Arial"/>
            </a:endParaRPr>
          </a:p>
          <a:p>
            <a:pPr algn="l">
              <a:lnSpc>
                <a:spcPct val="100000"/>
              </a:lnSpc>
              <a:buNone/>
            </a:pPr>
            <a:endParaRPr sz="20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372560807"/>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297804" y="274748"/>
            <a:ext cx="8663715" cy="892844"/>
          </a:xfrm>
          <a:prstGeom prst="rect">
            <a:avLst/>
          </a:prstGeom>
        </p:spPr>
        <p:txBody>
          <a:bodyPr spcFirstLastPara="1" vert="horz" wrap="square" lIns="34290" tIns="34290" rIns="34290" bIns="34290" numCol="1" anchor="t" anchorCtr="0" compatLnSpc="1">
            <a:prstTxWarp prst="textNoShape">
              <a:avLst/>
            </a:prstTxWarp>
            <a:noAutofit/>
          </a:bodyPr>
          <a:lstStyle/>
          <a:p>
            <a:pPr>
              <a:lnSpc>
                <a:spcPct val="100000"/>
              </a:lnSpc>
            </a:pPr>
            <a:r>
              <a:rPr lang="en-US" dirty="0" smtClean="0">
                <a:solidFill>
                  <a:srgbClr val="000000"/>
                </a:solidFill>
                <a:latin typeface="Arial"/>
                <a:ea typeface="Arial"/>
                <a:cs typeface="Arial"/>
                <a:sym typeface="Arial"/>
              </a:rPr>
              <a:t>Creating </a:t>
            </a:r>
            <a:r>
              <a:rPr lang="en-US" dirty="0" err="1">
                <a:solidFill>
                  <a:srgbClr val="000000"/>
                </a:solidFill>
                <a:latin typeface="Arial"/>
                <a:ea typeface="Arial"/>
                <a:cs typeface="Arial"/>
                <a:sym typeface="Arial"/>
              </a:rPr>
              <a:t>NumPy</a:t>
            </a:r>
            <a:r>
              <a:rPr lang="en-US" dirty="0">
                <a:solidFill>
                  <a:srgbClr val="000000"/>
                </a:solidFill>
                <a:latin typeface="Arial"/>
                <a:ea typeface="Arial"/>
                <a:cs typeface="Arial"/>
                <a:sym typeface="Arial"/>
              </a:rPr>
              <a:t> Arrays</a:t>
            </a:r>
          </a:p>
        </p:txBody>
      </p:sp>
      <p:sp>
        <p:nvSpPr>
          <p:cNvPr id="281" name="Shape 281"/>
          <p:cNvSpPr txBox="1">
            <a:spLocks noGrp="1"/>
          </p:cNvSpPr>
          <p:nvPr>
            <p:ph type="body" idx="1"/>
          </p:nvPr>
        </p:nvSpPr>
        <p:spPr>
          <a:xfrm>
            <a:off x="297805" y="1167592"/>
            <a:ext cx="9850536" cy="4858454"/>
          </a:xfrm>
          <a:prstGeom prst="rect">
            <a:avLst/>
          </a:prstGeom>
        </p:spPr>
        <p:txBody>
          <a:bodyPr spcFirstLastPara="1" vert="horz" wrap="square" lIns="34290" tIns="34290" rIns="34290" bIns="34290" numCol="1" anchor="t" anchorCtr="0" compatLnSpc="1">
            <a:prstTxWarp prst="textNoShape">
              <a:avLst/>
            </a:prstTxWarp>
            <a:noAutofit/>
          </a:bodyPr>
          <a:lstStyle/>
          <a:p>
            <a:pPr>
              <a:lnSpc>
                <a:spcPct val="100000"/>
              </a:lnSpc>
              <a:buNone/>
            </a:pPr>
            <a:r>
              <a:rPr lang="en-US" sz="2000" b="1" dirty="0" smtClean="0">
                <a:latin typeface="Andale Mono" charset="0"/>
                <a:ea typeface="Andale Mono" charset="0"/>
                <a:cs typeface="Andale Mono" charset="0"/>
                <a:sym typeface="arial"/>
              </a:rPr>
              <a:t># Initialize </a:t>
            </a:r>
            <a:r>
              <a:rPr lang="en-US" sz="2000" b="1" dirty="0">
                <a:latin typeface="Andale Mono" charset="0"/>
                <a:ea typeface="Andale Mono" charset="0"/>
                <a:cs typeface="Andale Mono" charset="0"/>
                <a:sym typeface="arial"/>
              </a:rPr>
              <a:t>with </a:t>
            </a:r>
            <a:r>
              <a:rPr lang="en-US" sz="2000" b="1" dirty="0" smtClean="0">
                <a:latin typeface="Andale Mono" charset="0"/>
                <a:ea typeface="Andale Mono" charset="0"/>
                <a:cs typeface="Andale Mono" charset="0"/>
                <a:sym typeface="arial"/>
              </a:rPr>
              <a:t>Python lists</a:t>
            </a:r>
            <a:r>
              <a:rPr lang="en-US" sz="2000" b="1" dirty="0">
                <a:latin typeface="Andale Mono" charset="0"/>
                <a:ea typeface="Andale Mono" charset="0"/>
                <a:cs typeface="Andale Mono" charset="0"/>
                <a:sym typeface="arial"/>
              </a:rPr>
              <a:t>: array with 2 rows, 4 cols</a:t>
            </a:r>
          </a:p>
          <a:p>
            <a:pPr>
              <a:lnSpc>
                <a:spcPct val="100000"/>
              </a:lnSpc>
              <a:buNone/>
            </a:pPr>
            <a:r>
              <a:rPr lang="en-US" sz="2000" b="1" dirty="0">
                <a:solidFill>
                  <a:schemeClr val="tx2"/>
                </a:solidFill>
                <a:latin typeface="Andale Mono" charset="0"/>
                <a:ea typeface="Andale Mono" charset="0"/>
                <a:cs typeface="Andale Mono" charset="0"/>
                <a:sym typeface="courier new"/>
              </a:rPr>
              <a:t>&gt;&gt;&gt; import </a:t>
            </a:r>
            <a:r>
              <a:rPr lang="en-US" sz="2000" b="1" dirty="0" err="1">
                <a:solidFill>
                  <a:schemeClr val="tx2"/>
                </a:solidFill>
                <a:latin typeface="Andale Mono" charset="0"/>
                <a:ea typeface="Andale Mono" charset="0"/>
                <a:cs typeface="Andale Mono" charset="0"/>
                <a:sym typeface="courier new"/>
              </a:rPr>
              <a:t>numpy</a:t>
            </a:r>
            <a:r>
              <a:rPr lang="en-US" sz="2000" b="1" dirty="0">
                <a:solidFill>
                  <a:schemeClr val="tx2"/>
                </a:solidFill>
                <a:latin typeface="Andale Mono" charset="0"/>
                <a:ea typeface="Andale Mono" charset="0"/>
                <a:cs typeface="Andale Mono" charset="0"/>
                <a:sym typeface="courier new"/>
              </a:rPr>
              <a:t> as np </a:t>
            </a:r>
          </a:p>
          <a:p>
            <a:pPr>
              <a:lnSpc>
                <a:spcPct val="100000"/>
              </a:lnSpc>
              <a:buNone/>
            </a:pPr>
            <a:r>
              <a:rPr lang="en-US" sz="2000" b="1" dirty="0">
                <a:solidFill>
                  <a:schemeClr val="tx2"/>
                </a:solidFill>
                <a:latin typeface="Andale Mono" charset="0"/>
                <a:ea typeface="Andale Mono" charset="0"/>
                <a:cs typeface="Andale Mono" charset="0"/>
                <a:sym typeface="courier new"/>
              </a:rPr>
              <a:t>&gt;&gt;&gt; </a:t>
            </a:r>
            <a:r>
              <a:rPr lang="en-US" sz="2000" b="1" dirty="0" err="1">
                <a:solidFill>
                  <a:schemeClr val="tx2"/>
                </a:solidFill>
                <a:latin typeface="Andale Mono" charset="0"/>
                <a:ea typeface="Andale Mono" charset="0"/>
                <a:cs typeface="Andale Mono" charset="0"/>
                <a:sym typeface="courier new"/>
              </a:rPr>
              <a:t>np.array</a:t>
            </a:r>
            <a:r>
              <a:rPr lang="en-US" sz="2000" b="1" dirty="0">
                <a:solidFill>
                  <a:schemeClr val="tx2"/>
                </a:solidFill>
                <a:latin typeface="Andale Mono" charset="0"/>
                <a:ea typeface="Andale Mono" charset="0"/>
                <a:cs typeface="Andale Mono" charset="0"/>
                <a:sym typeface="courier new"/>
              </a:rPr>
              <a:t>([[1,2,3,4],[8,7,6,5]])</a:t>
            </a:r>
          </a:p>
          <a:p>
            <a:pPr>
              <a:lnSpc>
                <a:spcPct val="100000"/>
              </a:lnSpc>
              <a:buNone/>
            </a:pPr>
            <a:r>
              <a:rPr lang="en-US" sz="2000" b="1" dirty="0">
                <a:solidFill>
                  <a:schemeClr val="tx2"/>
                </a:solidFill>
                <a:latin typeface="Andale Mono" charset="0"/>
                <a:ea typeface="Andale Mono" charset="0"/>
                <a:cs typeface="Andale Mono" charset="0"/>
                <a:sym typeface="courier new"/>
              </a:rPr>
              <a:t>array([[1, 2, 3, 4],</a:t>
            </a:r>
            <a:br>
              <a:rPr lang="en-US" sz="2000" b="1" dirty="0">
                <a:solidFill>
                  <a:schemeClr val="tx2"/>
                </a:solidFill>
                <a:latin typeface="Andale Mono" charset="0"/>
                <a:ea typeface="Andale Mono" charset="0"/>
                <a:cs typeface="Andale Mono" charset="0"/>
                <a:sym typeface="courier new"/>
              </a:rPr>
            </a:br>
            <a:r>
              <a:rPr lang="en-US" sz="2000" b="1" dirty="0">
                <a:solidFill>
                  <a:schemeClr val="tx2"/>
                </a:solidFill>
                <a:latin typeface="Andale Mono" charset="0"/>
                <a:ea typeface="Andale Mono" charset="0"/>
                <a:cs typeface="Andale Mono" charset="0"/>
                <a:sym typeface="courier new"/>
              </a:rPr>
              <a:t>       [8, 7, 6, 5]])</a:t>
            </a:r>
          </a:p>
          <a:p>
            <a:pPr>
              <a:lnSpc>
                <a:spcPct val="100000"/>
              </a:lnSpc>
              <a:buNone/>
            </a:pPr>
            <a:endParaRPr sz="2000" b="1" dirty="0">
              <a:latin typeface="Andale Mono" charset="0"/>
              <a:ea typeface="Andale Mono" charset="0"/>
              <a:cs typeface="Andale Mono" charset="0"/>
              <a:sym typeface="courier new"/>
            </a:endParaRPr>
          </a:p>
          <a:p>
            <a:pPr>
              <a:lnSpc>
                <a:spcPct val="100000"/>
              </a:lnSpc>
              <a:buNone/>
            </a:pPr>
            <a:r>
              <a:rPr lang="en-US" sz="2000" b="1" dirty="0" smtClean="0">
                <a:latin typeface="Andale Mono" charset="0"/>
                <a:ea typeface="Andale Mono" charset="0"/>
                <a:cs typeface="Andale Mono" charset="0"/>
                <a:sym typeface="arial"/>
              </a:rPr>
              <a:t># Make an array </a:t>
            </a:r>
            <a:r>
              <a:rPr lang="en-US" sz="2000" b="1" dirty="0">
                <a:latin typeface="Andale Mono" charset="0"/>
                <a:ea typeface="Andale Mono" charset="0"/>
                <a:cs typeface="Andale Mono" charset="0"/>
                <a:sym typeface="arial"/>
              </a:rPr>
              <a:t>of evenly spaced numbers over an interval</a:t>
            </a:r>
          </a:p>
          <a:p>
            <a:pPr>
              <a:lnSpc>
                <a:spcPct val="100000"/>
              </a:lnSpc>
              <a:buNone/>
            </a:pPr>
            <a:r>
              <a:rPr lang="en-US" sz="2000" b="1" dirty="0">
                <a:solidFill>
                  <a:schemeClr val="tx2"/>
                </a:solidFill>
                <a:latin typeface="Andale Mono" charset="0"/>
                <a:ea typeface="Andale Mono" charset="0"/>
                <a:cs typeface="Andale Mono" charset="0"/>
                <a:sym typeface="courier new"/>
              </a:rPr>
              <a:t>&gt;&gt;&gt; </a:t>
            </a:r>
            <a:r>
              <a:rPr lang="en-US" sz="2000" b="1" dirty="0" err="1">
                <a:solidFill>
                  <a:schemeClr val="tx2"/>
                </a:solidFill>
                <a:latin typeface="Andale Mono" charset="0"/>
                <a:ea typeface="Andale Mono" charset="0"/>
                <a:cs typeface="Andale Mono" charset="0"/>
                <a:sym typeface="courier new"/>
              </a:rPr>
              <a:t>np.linspace</a:t>
            </a:r>
            <a:r>
              <a:rPr lang="en-US" sz="2000" b="1" dirty="0">
                <a:solidFill>
                  <a:schemeClr val="tx2"/>
                </a:solidFill>
                <a:latin typeface="Andale Mono" charset="0"/>
                <a:ea typeface="Andale Mono" charset="0"/>
                <a:cs typeface="Andale Mono" charset="0"/>
                <a:sym typeface="courier new"/>
              </a:rPr>
              <a:t>(1,100,10)</a:t>
            </a:r>
          </a:p>
          <a:p>
            <a:pPr>
              <a:lnSpc>
                <a:spcPct val="100000"/>
              </a:lnSpc>
              <a:buNone/>
            </a:pPr>
            <a:r>
              <a:rPr lang="en-US" sz="2000" b="1" dirty="0">
                <a:solidFill>
                  <a:schemeClr val="tx2"/>
                </a:solidFill>
                <a:latin typeface="Andale Mono" charset="0"/>
                <a:ea typeface="Andale Mono" charset="0"/>
                <a:cs typeface="Andale Mono" charset="0"/>
                <a:sym typeface="courier new"/>
              </a:rPr>
              <a:t>array([   1.,   12.,   23.,   34.,   45.,   56.,   67.,   78.,   89.,  100.])</a:t>
            </a:r>
          </a:p>
          <a:p>
            <a:pPr>
              <a:lnSpc>
                <a:spcPct val="100000"/>
              </a:lnSpc>
              <a:buNone/>
            </a:pPr>
            <a:endParaRPr sz="2000" b="1" dirty="0">
              <a:latin typeface="Andale Mono" charset="0"/>
              <a:ea typeface="Andale Mono" charset="0"/>
              <a:cs typeface="Andale Mono" charset="0"/>
              <a:sym typeface="courier new"/>
            </a:endParaRPr>
          </a:p>
          <a:p>
            <a:pPr>
              <a:lnSpc>
                <a:spcPct val="100000"/>
              </a:lnSpc>
              <a:buNone/>
            </a:pPr>
            <a:r>
              <a:rPr lang="en-US" sz="2000" b="1" dirty="0">
                <a:latin typeface="Andale Mono" charset="0"/>
                <a:ea typeface="Andale Mono" charset="0"/>
                <a:cs typeface="Andale Mono" charset="0"/>
                <a:sym typeface="arial"/>
              </a:rPr>
              <a:t># Create </a:t>
            </a:r>
            <a:r>
              <a:rPr lang="en-US" sz="2000" b="1" dirty="0" smtClean="0">
                <a:latin typeface="Andale Mono" charset="0"/>
                <a:ea typeface="Andale Mono" charset="0"/>
                <a:cs typeface="Andale Mono" charset="0"/>
                <a:sym typeface="arial"/>
              </a:rPr>
              <a:t>an array and pre-populate </a:t>
            </a:r>
            <a:r>
              <a:rPr lang="en-US" sz="2000" b="1" dirty="0">
                <a:latin typeface="Andale Mono" charset="0"/>
                <a:ea typeface="Andale Mono" charset="0"/>
                <a:cs typeface="Andale Mono" charset="0"/>
                <a:sym typeface="arial"/>
              </a:rPr>
              <a:t>with zeros</a:t>
            </a:r>
          </a:p>
          <a:p>
            <a:pPr>
              <a:lnSpc>
                <a:spcPct val="100000"/>
              </a:lnSpc>
              <a:buNone/>
            </a:pPr>
            <a:r>
              <a:rPr lang="en-US" sz="2000" b="1" dirty="0">
                <a:solidFill>
                  <a:schemeClr val="tx2"/>
                </a:solidFill>
                <a:latin typeface="Andale Mono" charset="0"/>
                <a:ea typeface="Andale Mono" charset="0"/>
                <a:cs typeface="Andale Mono" charset="0"/>
                <a:sym typeface="courier new"/>
              </a:rPr>
              <a:t>&gt;&gt;&gt; </a:t>
            </a:r>
            <a:r>
              <a:rPr lang="en-US" sz="2000" b="1" dirty="0" err="1">
                <a:solidFill>
                  <a:schemeClr val="tx2"/>
                </a:solidFill>
                <a:latin typeface="Andale Mono" charset="0"/>
                <a:ea typeface="Andale Mono" charset="0"/>
                <a:cs typeface="Andale Mono" charset="0"/>
                <a:sym typeface="courier new"/>
              </a:rPr>
              <a:t>np.zeros</a:t>
            </a:r>
            <a:r>
              <a:rPr lang="en-US" sz="2000" b="1" dirty="0">
                <a:solidFill>
                  <a:schemeClr val="tx2"/>
                </a:solidFill>
                <a:latin typeface="Andale Mono" charset="0"/>
                <a:ea typeface="Andale Mono" charset="0"/>
                <a:cs typeface="Andale Mono" charset="0"/>
                <a:sym typeface="courier new"/>
              </a:rPr>
              <a:t>((2,5))</a:t>
            </a:r>
          </a:p>
          <a:p>
            <a:pPr>
              <a:lnSpc>
                <a:spcPct val="100000"/>
              </a:lnSpc>
              <a:buNone/>
            </a:pPr>
            <a:r>
              <a:rPr lang="en-US" sz="2000" b="1" dirty="0">
                <a:solidFill>
                  <a:schemeClr val="tx2"/>
                </a:solidFill>
                <a:latin typeface="Andale Mono" charset="0"/>
                <a:ea typeface="Andale Mono" charset="0"/>
                <a:cs typeface="Andale Mono" charset="0"/>
                <a:sym typeface="courier new"/>
              </a:rPr>
              <a:t>array([[ 0.,  0.,  0.,  0.,  0.],</a:t>
            </a:r>
            <a:r>
              <a:rPr lang="en-US" sz="2000" b="1" dirty="0">
                <a:solidFill>
                  <a:schemeClr val="tx2"/>
                </a:solidFill>
                <a:latin typeface="Andale Mono" charset="0"/>
                <a:ea typeface="Andale Mono" charset="0"/>
                <a:cs typeface="Andale Mono" charset="0"/>
                <a:sym typeface="Arial"/>
              </a:rPr>
              <a:t/>
            </a:r>
            <a:br>
              <a:rPr lang="en-US" sz="2000" b="1" dirty="0">
                <a:solidFill>
                  <a:schemeClr val="tx2"/>
                </a:solidFill>
                <a:latin typeface="Andale Mono" charset="0"/>
                <a:ea typeface="Andale Mono" charset="0"/>
                <a:cs typeface="Andale Mono" charset="0"/>
                <a:sym typeface="Arial"/>
              </a:rPr>
            </a:br>
            <a:r>
              <a:rPr lang="en-US" sz="2000" b="1" dirty="0">
                <a:solidFill>
                  <a:schemeClr val="tx2"/>
                </a:solidFill>
                <a:latin typeface="Andale Mono" charset="0"/>
                <a:ea typeface="Andale Mono" charset="0"/>
                <a:cs typeface="Andale Mono" charset="0"/>
                <a:sym typeface="courier new"/>
              </a:rPr>
              <a:t>       [ 0.,  0.,  0.,  0.,  0.]])</a:t>
            </a:r>
          </a:p>
        </p:txBody>
      </p:sp>
    </p:spTree>
    <p:extLst>
      <p:ext uri="{BB962C8B-B14F-4D97-AF65-F5344CB8AC3E}">
        <p14:creationId xmlns:p14="http://schemas.microsoft.com/office/powerpoint/2010/main" val="548010605"/>
      </p:ext>
    </p:extLst>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179971" y="358066"/>
            <a:ext cx="8663715" cy="892844"/>
          </a:xfrm>
          <a:prstGeom prst="rect">
            <a:avLst/>
          </a:prstGeom>
        </p:spPr>
        <p:txBody>
          <a:bodyPr spcFirstLastPara="1" vert="horz" wrap="square" lIns="34290" tIns="34290" rIns="34290" bIns="34290" numCol="1" anchor="t" anchorCtr="0" compatLnSpc="1">
            <a:prstTxWarp prst="textNoShape">
              <a:avLst/>
            </a:prstTxWarp>
            <a:noAutofit/>
          </a:bodyPr>
          <a:lstStyle/>
          <a:p>
            <a:pPr>
              <a:lnSpc>
                <a:spcPct val="100000"/>
              </a:lnSpc>
            </a:pPr>
            <a:r>
              <a:rPr lang="en-US" dirty="0">
                <a:solidFill>
                  <a:srgbClr val="000000"/>
                </a:solidFill>
                <a:latin typeface="Arial"/>
                <a:ea typeface="Arial"/>
                <a:cs typeface="Arial"/>
                <a:sym typeface="Arial"/>
              </a:rPr>
              <a:t>   Slicing </a:t>
            </a:r>
            <a:r>
              <a:rPr lang="en-US" dirty="0" err="1" smtClean="0">
                <a:solidFill>
                  <a:srgbClr val="000000"/>
                </a:solidFill>
                <a:latin typeface="Arial"/>
                <a:ea typeface="Arial"/>
                <a:cs typeface="Arial"/>
                <a:sym typeface="Arial"/>
              </a:rPr>
              <a:t>NumPy</a:t>
            </a:r>
            <a:r>
              <a:rPr lang="en-US" dirty="0" smtClean="0">
                <a:solidFill>
                  <a:srgbClr val="000000"/>
                </a:solidFill>
                <a:latin typeface="Arial"/>
                <a:ea typeface="Arial"/>
                <a:cs typeface="Arial"/>
                <a:sym typeface="Arial"/>
              </a:rPr>
              <a:t> Arrays (Part 1)</a:t>
            </a:r>
            <a:endParaRPr lang="en-US" dirty="0">
              <a:solidFill>
                <a:srgbClr val="000000"/>
              </a:solidFill>
              <a:latin typeface="Arial"/>
              <a:ea typeface="Arial"/>
              <a:cs typeface="Arial"/>
              <a:sym typeface="Arial"/>
            </a:endParaRPr>
          </a:p>
        </p:txBody>
      </p:sp>
      <p:sp>
        <p:nvSpPr>
          <p:cNvPr id="287" name="Shape 287"/>
          <p:cNvSpPr txBox="1">
            <a:spLocks noGrp="1"/>
          </p:cNvSpPr>
          <p:nvPr>
            <p:ph type="body" idx="1"/>
          </p:nvPr>
        </p:nvSpPr>
        <p:spPr>
          <a:xfrm>
            <a:off x="494676" y="1074311"/>
            <a:ext cx="11872210" cy="5476391"/>
          </a:xfrm>
          <a:prstGeom prst="rect">
            <a:avLst/>
          </a:prstGeom>
        </p:spPr>
        <p:txBody>
          <a:bodyPr spcFirstLastPara="1" vert="horz" wrap="square" lIns="34290" tIns="34290" rIns="34290" bIns="34290" numCol="1" anchor="t" anchorCtr="0" compatLnSpc="1">
            <a:prstTxWarp prst="textNoShape">
              <a:avLst/>
            </a:prstTxWarp>
            <a:noAutofit/>
          </a:bodyPr>
          <a:lstStyle/>
          <a:p>
            <a:pPr>
              <a:lnSpc>
                <a:spcPct val="100000"/>
              </a:lnSpc>
              <a:buNone/>
            </a:pPr>
            <a:r>
              <a:rPr lang="en-US" sz="2000" b="1" dirty="0">
                <a:solidFill>
                  <a:schemeClr val="tx2"/>
                </a:solidFill>
                <a:latin typeface="Andale Mono" charset="0"/>
                <a:ea typeface="Andale Mono" charset="0"/>
                <a:cs typeface="Andale Mono" charset="0"/>
                <a:sym typeface="courier new"/>
              </a:rPr>
              <a:t>&gt;&gt;&gt; a = </a:t>
            </a:r>
            <a:r>
              <a:rPr lang="en-US" sz="2000" b="1" dirty="0" err="1">
                <a:solidFill>
                  <a:schemeClr val="tx2"/>
                </a:solidFill>
                <a:latin typeface="Andale Mono" charset="0"/>
                <a:ea typeface="Andale Mono" charset="0"/>
                <a:cs typeface="Andale Mono" charset="0"/>
                <a:sym typeface="courier new"/>
              </a:rPr>
              <a:t>np.array</a:t>
            </a:r>
            <a:r>
              <a:rPr lang="en-US" sz="2000" b="1" dirty="0">
                <a:solidFill>
                  <a:schemeClr val="tx2"/>
                </a:solidFill>
                <a:latin typeface="Andale Mono" charset="0"/>
                <a:ea typeface="Andale Mono" charset="0"/>
                <a:cs typeface="Andale Mono" charset="0"/>
                <a:sym typeface="courier new"/>
              </a:rPr>
              <a:t>([[1,2,3,4],[9,8,7,6],[1,6,5,4]])</a:t>
            </a:r>
          </a:p>
          <a:p>
            <a:pPr>
              <a:lnSpc>
                <a:spcPct val="100000"/>
              </a:lnSpc>
              <a:buNone/>
            </a:pPr>
            <a:r>
              <a:rPr lang="en-US" sz="2000" b="1" dirty="0">
                <a:solidFill>
                  <a:schemeClr val="tx2"/>
                </a:solidFill>
                <a:latin typeface="Andale Mono" charset="0"/>
                <a:ea typeface="Andale Mono" charset="0"/>
                <a:cs typeface="Andale Mono" charset="0"/>
                <a:sym typeface="courier new"/>
              </a:rPr>
              <a:t>&gt;&gt;&gt; </a:t>
            </a:r>
            <a:r>
              <a:rPr lang="en-US" sz="2000" b="1" dirty="0" err="1">
                <a:solidFill>
                  <a:schemeClr val="tx2"/>
                </a:solidFill>
                <a:latin typeface="Andale Mono" charset="0"/>
                <a:ea typeface="Andale Mono" charset="0"/>
                <a:cs typeface="Andale Mono" charset="0"/>
                <a:sym typeface="courier new"/>
              </a:rPr>
              <a:t>arow</a:t>
            </a:r>
            <a:r>
              <a:rPr lang="en-US" sz="2000" b="1" dirty="0">
                <a:solidFill>
                  <a:schemeClr val="tx2"/>
                </a:solidFill>
                <a:latin typeface="Andale Mono" charset="0"/>
                <a:ea typeface="Andale Mono" charset="0"/>
                <a:cs typeface="Andale Mono" charset="0"/>
                <a:sym typeface="courier new"/>
              </a:rPr>
              <a:t> = a[0,:] </a:t>
            </a:r>
            <a:r>
              <a:rPr lang="en-US" sz="2000" b="1" dirty="0">
                <a:latin typeface="Andale Mono" charset="0"/>
                <a:ea typeface="Andale Mono" charset="0"/>
                <a:cs typeface="Andale Mono" charset="0"/>
                <a:sym typeface="arial"/>
              </a:rPr>
              <a:t># </a:t>
            </a:r>
            <a:r>
              <a:rPr lang="en-US" sz="2000" b="1" dirty="0" smtClean="0">
                <a:latin typeface="Andale Mono" charset="0"/>
                <a:ea typeface="Andale Mono" charset="0"/>
                <a:cs typeface="Andale Mono" charset="0"/>
                <a:sym typeface="arial"/>
              </a:rPr>
              <a:t>get slice </a:t>
            </a:r>
            <a:r>
              <a:rPr lang="en-US" sz="2000" b="1" dirty="0">
                <a:latin typeface="Andale Mono" charset="0"/>
                <a:ea typeface="Andale Mono" charset="0"/>
                <a:cs typeface="Andale Mono" charset="0"/>
                <a:sym typeface="arial"/>
              </a:rPr>
              <a:t>referencing row zero</a:t>
            </a:r>
          </a:p>
          <a:p>
            <a:pPr>
              <a:lnSpc>
                <a:spcPct val="100000"/>
              </a:lnSpc>
              <a:buNone/>
            </a:pPr>
            <a:r>
              <a:rPr lang="en-US" sz="2000" b="1" dirty="0">
                <a:solidFill>
                  <a:schemeClr val="tx2"/>
                </a:solidFill>
                <a:latin typeface="Andale Mono" charset="0"/>
                <a:ea typeface="Andale Mono" charset="0"/>
                <a:cs typeface="Andale Mono" charset="0"/>
                <a:sym typeface="courier new"/>
              </a:rPr>
              <a:t>&gt;&gt;&gt; </a:t>
            </a:r>
            <a:r>
              <a:rPr lang="en-US" sz="2000" b="1" dirty="0" err="1">
                <a:solidFill>
                  <a:schemeClr val="tx2"/>
                </a:solidFill>
                <a:latin typeface="Andale Mono" charset="0"/>
                <a:ea typeface="Andale Mono" charset="0"/>
                <a:cs typeface="Andale Mono" charset="0"/>
                <a:sym typeface="courier new"/>
              </a:rPr>
              <a:t>arow</a:t>
            </a:r>
            <a:endParaRPr lang="en-US" sz="2000" b="1" dirty="0">
              <a:solidFill>
                <a:schemeClr val="tx2"/>
              </a:solidFill>
              <a:latin typeface="Andale Mono" charset="0"/>
              <a:ea typeface="Andale Mono" charset="0"/>
              <a:cs typeface="Andale Mono" charset="0"/>
              <a:sym typeface="courier new"/>
            </a:endParaRPr>
          </a:p>
          <a:p>
            <a:pPr>
              <a:lnSpc>
                <a:spcPct val="100000"/>
              </a:lnSpc>
              <a:buNone/>
            </a:pPr>
            <a:r>
              <a:rPr lang="en-US" sz="2000" b="1" dirty="0">
                <a:solidFill>
                  <a:schemeClr val="tx2"/>
                </a:solidFill>
                <a:latin typeface="Andale Mono" charset="0"/>
                <a:ea typeface="Andale Mono" charset="0"/>
                <a:cs typeface="Andale Mono" charset="0"/>
                <a:sym typeface="courier new"/>
              </a:rPr>
              <a:t>array([1, 2, 3, 4])</a:t>
            </a:r>
            <a:br>
              <a:rPr lang="en-US" sz="2000" b="1" dirty="0">
                <a:solidFill>
                  <a:schemeClr val="tx2"/>
                </a:solidFill>
                <a:latin typeface="Andale Mono" charset="0"/>
                <a:ea typeface="Andale Mono" charset="0"/>
                <a:cs typeface="Andale Mono" charset="0"/>
                <a:sym typeface="courier new"/>
              </a:rPr>
            </a:br>
            <a:r>
              <a:rPr lang="en-US" sz="2000" b="1" dirty="0">
                <a:solidFill>
                  <a:schemeClr val="tx2"/>
                </a:solidFill>
                <a:latin typeface="Andale Mono" charset="0"/>
                <a:ea typeface="Andale Mono" charset="0"/>
                <a:cs typeface="Andale Mono" charset="0"/>
                <a:sym typeface="courier new"/>
              </a:rPr>
              <a:t> </a:t>
            </a:r>
          </a:p>
          <a:p>
            <a:pPr>
              <a:lnSpc>
                <a:spcPct val="100000"/>
              </a:lnSpc>
              <a:buNone/>
            </a:pPr>
            <a:r>
              <a:rPr lang="en-US" sz="2000" b="1" dirty="0">
                <a:solidFill>
                  <a:schemeClr val="tx2"/>
                </a:solidFill>
                <a:latin typeface="Andale Mono" charset="0"/>
                <a:ea typeface="Andale Mono" charset="0"/>
                <a:cs typeface="Andale Mono" charset="0"/>
                <a:sym typeface="courier new"/>
              </a:rPr>
              <a:t>&gt;&gt;&gt; cols = a[:,[0,2]] </a:t>
            </a:r>
            <a:r>
              <a:rPr lang="en-US" sz="2000" b="1" dirty="0">
                <a:latin typeface="Andale Mono" charset="0"/>
                <a:ea typeface="Andale Mono" charset="0"/>
                <a:cs typeface="Andale Mono" charset="0"/>
                <a:sym typeface="arial"/>
              </a:rPr>
              <a:t># get slice referencing columns 0 and 2 </a:t>
            </a:r>
          </a:p>
          <a:p>
            <a:pPr>
              <a:lnSpc>
                <a:spcPct val="100000"/>
              </a:lnSpc>
              <a:buNone/>
            </a:pPr>
            <a:r>
              <a:rPr lang="en-US" sz="2000" b="1" dirty="0">
                <a:solidFill>
                  <a:schemeClr val="tx2"/>
                </a:solidFill>
                <a:latin typeface="Andale Mono" charset="0"/>
                <a:ea typeface="Andale Mono" charset="0"/>
                <a:cs typeface="Andale Mono" charset="0"/>
                <a:sym typeface="courier new"/>
              </a:rPr>
              <a:t>&gt;&gt;&gt; cols </a:t>
            </a:r>
          </a:p>
          <a:p>
            <a:pPr>
              <a:lnSpc>
                <a:spcPct val="100000"/>
              </a:lnSpc>
              <a:buNone/>
            </a:pPr>
            <a:r>
              <a:rPr lang="en-US" sz="2000" b="1" dirty="0">
                <a:solidFill>
                  <a:schemeClr val="tx2"/>
                </a:solidFill>
                <a:latin typeface="Andale Mono" charset="0"/>
                <a:ea typeface="Andale Mono" charset="0"/>
                <a:cs typeface="Andale Mono" charset="0"/>
                <a:sym typeface="courier new"/>
              </a:rPr>
              <a:t>array([[1, 3],</a:t>
            </a:r>
            <a:br>
              <a:rPr lang="en-US" sz="2000" b="1" dirty="0">
                <a:solidFill>
                  <a:schemeClr val="tx2"/>
                </a:solidFill>
                <a:latin typeface="Andale Mono" charset="0"/>
                <a:ea typeface="Andale Mono" charset="0"/>
                <a:cs typeface="Andale Mono" charset="0"/>
                <a:sym typeface="courier new"/>
              </a:rPr>
            </a:br>
            <a:r>
              <a:rPr lang="en-US" sz="2000" b="1" dirty="0">
                <a:solidFill>
                  <a:schemeClr val="tx2"/>
                </a:solidFill>
                <a:latin typeface="Andale Mono" charset="0"/>
                <a:ea typeface="Andale Mono" charset="0"/>
                <a:cs typeface="Andale Mono" charset="0"/>
                <a:sym typeface="courier new"/>
              </a:rPr>
              <a:t>       [9, 7],</a:t>
            </a:r>
            <a:br>
              <a:rPr lang="en-US" sz="2000" b="1" dirty="0">
                <a:solidFill>
                  <a:schemeClr val="tx2"/>
                </a:solidFill>
                <a:latin typeface="Andale Mono" charset="0"/>
                <a:ea typeface="Andale Mono" charset="0"/>
                <a:cs typeface="Andale Mono" charset="0"/>
                <a:sym typeface="courier new"/>
              </a:rPr>
            </a:br>
            <a:r>
              <a:rPr lang="en-US" sz="2000" b="1" dirty="0">
                <a:solidFill>
                  <a:schemeClr val="tx2"/>
                </a:solidFill>
                <a:latin typeface="Andale Mono" charset="0"/>
                <a:ea typeface="Andale Mono" charset="0"/>
                <a:cs typeface="Andale Mono" charset="0"/>
                <a:sym typeface="courier new"/>
              </a:rPr>
              <a:t>       [1, 5]])</a:t>
            </a:r>
          </a:p>
          <a:p>
            <a:pPr>
              <a:lnSpc>
                <a:spcPct val="100000"/>
              </a:lnSpc>
              <a:buNone/>
            </a:pPr>
            <a:r>
              <a:rPr lang="en-US" sz="2000" b="1" dirty="0" smtClean="0">
                <a:solidFill>
                  <a:schemeClr val="tx2"/>
                </a:solidFill>
                <a:latin typeface="Andale Mono" charset="0"/>
                <a:ea typeface="Andale Mono" charset="0"/>
                <a:cs typeface="Andale Mono" charset="0"/>
                <a:sym typeface="courier new"/>
              </a:rPr>
              <a:t> </a:t>
            </a:r>
          </a:p>
        </p:txBody>
      </p:sp>
    </p:spTree>
    <p:extLst>
      <p:ext uri="{BB962C8B-B14F-4D97-AF65-F5344CB8AC3E}">
        <p14:creationId xmlns:p14="http://schemas.microsoft.com/office/powerpoint/2010/main" val="122560826"/>
      </p:ext>
    </p:extLst>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344863" y="224853"/>
            <a:ext cx="8663715" cy="892844"/>
          </a:xfrm>
          <a:prstGeom prst="rect">
            <a:avLst/>
          </a:prstGeom>
        </p:spPr>
        <p:txBody>
          <a:bodyPr spcFirstLastPara="1" vert="horz" wrap="square" lIns="34290" tIns="34290" rIns="34290" bIns="34290" numCol="1" anchor="t" anchorCtr="0" compatLnSpc="1">
            <a:prstTxWarp prst="textNoShape">
              <a:avLst/>
            </a:prstTxWarp>
            <a:noAutofit/>
          </a:bodyPr>
          <a:lstStyle/>
          <a:p>
            <a:pPr>
              <a:lnSpc>
                <a:spcPct val="100000"/>
              </a:lnSpc>
            </a:pPr>
            <a:r>
              <a:rPr lang="en-US" dirty="0" smtClean="0">
                <a:solidFill>
                  <a:srgbClr val="000000"/>
                </a:solidFill>
                <a:ea typeface="Arial"/>
                <a:cs typeface="Arial"/>
                <a:sym typeface="Arial"/>
              </a:rPr>
              <a:t>Slicing </a:t>
            </a:r>
            <a:r>
              <a:rPr lang="en-US" dirty="0" err="1">
                <a:solidFill>
                  <a:srgbClr val="000000"/>
                </a:solidFill>
                <a:ea typeface="Arial"/>
                <a:cs typeface="Arial"/>
                <a:sym typeface="Arial"/>
              </a:rPr>
              <a:t>NumPy</a:t>
            </a:r>
            <a:r>
              <a:rPr lang="en-US" dirty="0">
                <a:solidFill>
                  <a:srgbClr val="000000"/>
                </a:solidFill>
                <a:ea typeface="Arial"/>
                <a:cs typeface="Arial"/>
                <a:sym typeface="Arial"/>
              </a:rPr>
              <a:t> Arrays (Part 2</a:t>
            </a:r>
            <a:r>
              <a:rPr lang="en-US" dirty="0" smtClean="0">
                <a:solidFill>
                  <a:srgbClr val="000000"/>
                </a:solidFill>
                <a:ea typeface="Arial"/>
                <a:cs typeface="Arial"/>
                <a:sym typeface="Arial"/>
              </a:rPr>
              <a:t>)</a:t>
            </a:r>
            <a:endParaRPr lang="en-US" dirty="0">
              <a:solidFill>
                <a:srgbClr val="000000"/>
              </a:solidFill>
              <a:ea typeface="Arial"/>
              <a:cs typeface="Arial"/>
              <a:sym typeface="Arial"/>
            </a:endParaRPr>
          </a:p>
        </p:txBody>
      </p:sp>
      <p:sp>
        <p:nvSpPr>
          <p:cNvPr id="287" name="Shape 287"/>
          <p:cNvSpPr txBox="1">
            <a:spLocks noGrp="1"/>
          </p:cNvSpPr>
          <p:nvPr>
            <p:ph type="body" idx="1"/>
          </p:nvPr>
        </p:nvSpPr>
        <p:spPr>
          <a:xfrm>
            <a:off x="344863" y="939399"/>
            <a:ext cx="11377534" cy="5506371"/>
          </a:xfrm>
          <a:prstGeom prst="rect">
            <a:avLst/>
          </a:prstGeom>
        </p:spPr>
        <p:txBody>
          <a:bodyPr spcFirstLastPara="1" vert="horz" wrap="square" lIns="34290" tIns="34290" rIns="34290" bIns="34290" numCol="1" anchor="t" anchorCtr="0" compatLnSpc="1">
            <a:prstTxWarp prst="textNoShape">
              <a:avLst/>
            </a:prstTxWarp>
            <a:noAutofit/>
          </a:bodyPr>
          <a:lstStyle/>
          <a:p>
            <a:pPr>
              <a:lnSpc>
                <a:spcPct val="100000"/>
              </a:lnSpc>
              <a:buNone/>
            </a:pPr>
            <a:r>
              <a:rPr lang="en-US" sz="2000" b="1" dirty="0" smtClean="0">
                <a:solidFill>
                  <a:schemeClr val="tx2">
                    <a:lumMod val="75000"/>
                  </a:schemeClr>
                </a:solidFill>
                <a:latin typeface="Andale Mono" charset="0"/>
                <a:ea typeface="Andale Mono" charset="0"/>
                <a:cs typeface="Andale Mono" charset="0"/>
                <a:sym typeface="courier new"/>
              </a:rPr>
              <a:t> </a:t>
            </a:r>
          </a:p>
          <a:p>
            <a:pPr>
              <a:lnSpc>
                <a:spcPct val="100000"/>
              </a:lnSpc>
              <a:buNone/>
            </a:pPr>
            <a:r>
              <a:rPr lang="en-US" sz="2000" b="1" dirty="0" smtClean="0">
                <a:latin typeface="Andale Mono" charset="0"/>
                <a:ea typeface="Andale Mono" charset="0"/>
                <a:cs typeface="Andale Mono" charset="0"/>
                <a:sym typeface="arial"/>
              </a:rPr>
              <a:t># NOTE: </a:t>
            </a:r>
            <a:r>
              <a:rPr lang="en-US" sz="2000" b="1" dirty="0" err="1" smtClean="0">
                <a:latin typeface="Andale Mono" charset="0"/>
                <a:ea typeface="Andale Mono" charset="0"/>
                <a:cs typeface="Andale Mono" charset="0"/>
                <a:sym typeface="arial"/>
              </a:rPr>
              <a:t>arow</a:t>
            </a:r>
            <a:r>
              <a:rPr lang="en-US" sz="2000" b="1" dirty="0" smtClean="0">
                <a:latin typeface="Andale Mono" charset="0"/>
                <a:ea typeface="Andale Mono" charset="0"/>
                <a:cs typeface="Andale Mono" charset="0"/>
                <a:sym typeface="arial"/>
              </a:rPr>
              <a:t> &amp; cols are NOT copies, they point to the original data</a:t>
            </a:r>
            <a:r>
              <a:rPr lang="en-US" sz="2000" b="1" dirty="0" smtClean="0">
                <a:solidFill>
                  <a:schemeClr val="tx2">
                    <a:lumMod val="75000"/>
                  </a:schemeClr>
                </a:solidFill>
                <a:latin typeface="Andale Mono" charset="0"/>
                <a:ea typeface="Andale Mono" charset="0"/>
                <a:cs typeface="Andale Mono" charset="0"/>
                <a:sym typeface="arial"/>
              </a:rPr>
              <a:t> </a:t>
            </a:r>
          </a:p>
          <a:p>
            <a:pPr>
              <a:lnSpc>
                <a:spcPct val="100000"/>
              </a:lnSpc>
              <a:buNone/>
            </a:pPr>
            <a:r>
              <a:rPr lang="en-US" sz="2000" b="1" dirty="0">
                <a:solidFill>
                  <a:schemeClr val="tx2">
                    <a:lumMod val="75000"/>
                  </a:schemeClr>
                </a:solidFill>
                <a:latin typeface="Andale Mono" charset="0"/>
                <a:ea typeface="Andale Mono" charset="0"/>
                <a:cs typeface="Andale Mono" charset="0"/>
                <a:sym typeface="courier new"/>
              </a:rPr>
              <a:t>&gt;&gt;&gt; </a:t>
            </a:r>
            <a:r>
              <a:rPr lang="en-US" sz="2000" b="1" dirty="0" err="1">
                <a:solidFill>
                  <a:schemeClr val="tx2">
                    <a:lumMod val="75000"/>
                  </a:schemeClr>
                </a:solidFill>
                <a:latin typeface="Andale Mono" charset="0"/>
                <a:ea typeface="Andale Mono" charset="0"/>
                <a:cs typeface="Andale Mono" charset="0"/>
                <a:sym typeface="courier new"/>
              </a:rPr>
              <a:t>arow</a:t>
            </a:r>
            <a:endParaRPr lang="en-US" sz="2000" b="1" dirty="0">
              <a:solidFill>
                <a:schemeClr val="tx2">
                  <a:lumMod val="75000"/>
                </a:schemeClr>
              </a:solidFill>
              <a:latin typeface="Andale Mono" charset="0"/>
              <a:ea typeface="Andale Mono" charset="0"/>
              <a:cs typeface="Andale Mono" charset="0"/>
              <a:sym typeface="courier new"/>
            </a:endParaRPr>
          </a:p>
          <a:p>
            <a:pPr>
              <a:lnSpc>
                <a:spcPct val="100000"/>
              </a:lnSpc>
              <a:buNone/>
            </a:pPr>
            <a:r>
              <a:rPr lang="en-US" sz="2000" b="1" dirty="0">
                <a:solidFill>
                  <a:schemeClr val="tx2">
                    <a:lumMod val="75000"/>
                  </a:schemeClr>
                </a:solidFill>
                <a:latin typeface="Andale Mono" charset="0"/>
                <a:ea typeface="Andale Mono" charset="0"/>
                <a:cs typeface="Andale Mono" charset="0"/>
                <a:sym typeface="courier new"/>
              </a:rPr>
              <a:t>array([1, 2, 3, 4])</a:t>
            </a:r>
            <a:endParaRPr lang="en-US" sz="2000" b="1" dirty="0" smtClean="0">
              <a:solidFill>
                <a:schemeClr val="tx2">
                  <a:lumMod val="75000"/>
                </a:schemeClr>
              </a:solidFill>
              <a:latin typeface="Andale Mono" charset="0"/>
              <a:ea typeface="Andale Mono" charset="0"/>
              <a:cs typeface="Andale Mono" charset="0"/>
              <a:sym typeface="courier new"/>
            </a:endParaRPr>
          </a:p>
          <a:p>
            <a:pPr>
              <a:lnSpc>
                <a:spcPct val="100000"/>
              </a:lnSpc>
              <a:buNone/>
            </a:pPr>
            <a:r>
              <a:rPr lang="en-US" sz="2000" b="1" dirty="0" smtClean="0">
                <a:solidFill>
                  <a:schemeClr val="tx2">
                    <a:lumMod val="75000"/>
                  </a:schemeClr>
                </a:solidFill>
                <a:latin typeface="Andale Mono" charset="0"/>
                <a:ea typeface="Andale Mono" charset="0"/>
                <a:cs typeface="Andale Mono" charset="0"/>
                <a:sym typeface="courier new"/>
              </a:rPr>
              <a:t>&gt;&gt;&gt; </a:t>
            </a:r>
            <a:r>
              <a:rPr lang="en-US" sz="2000" b="1" dirty="0" err="1" smtClean="0">
                <a:solidFill>
                  <a:schemeClr val="tx2">
                    <a:lumMod val="75000"/>
                  </a:schemeClr>
                </a:solidFill>
                <a:latin typeface="Andale Mono" charset="0"/>
                <a:ea typeface="Andale Mono" charset="0"/>
                <a:cs typeface="Andale Mono" charset="0"/>
                <a:sym typeface="courier new"/>
              </a:rPr>
              <a:t>arow</a:t>
            </a:r>
            <a:r>
              <a:rPr lang="en-US" sz="2000" b="1" dirty="0" smtClean="0">
                <a:solidFill>
                  <a:schemeClr val="tx2">
                    <a:lumMod val="75000"/>
                  </a:schemeClr>
                </a:solidFill>
                <a:latin typeface="Andale Mono" charset="0"/>
                <a:ea typeface="Andale Mono" charset="0"/>
                <a:cs typeface="Andale Mono" charset="0"/>
                <a:sym typeface="courier new"/>
              </a:rPr>
              <a:t>[:] = 0</a:t>
            </a:r>
          </a:p>
          <a:p>
            <a:pPr>
              <a:lnSpc>
                <a:spcPct val="100000"/>
              </a:lnSpc>
              <a:buNone/>
            </a:pPr>
            <a:r>
              <a:rPr lang="en-US" sz="2000" b="1" dirty="0" smtClean="0">
                <a:solidFill>
                  <a:schemeClr val="tx2">
                    <a:lumMod val="75000"/>
                  </a:schemeClr>
                </a:solidFill>
                <a:latin typeface="Andale Mono" charset="0"/>
                <a:ea typeface="Andale Mono" charset="0"/>
                <a:cs typeface="Andale Mono" charset="0"/>
                <a:sym typeface="courier new"/>
              </a:rPr>
              <a:t>&gt;&gt;&gt; </a:t>
            </a:r>
            <a:r>
              <a:rPr lang="en-US" sz="2000" b="1" dirty="0" err="1" smtClean="0">
                <a:solidFill>
                  <a:schemeClr val="tx2">
                    <a:lumMod val="75000"/>
                  </a:schemeClr>
                </a:solidFill>
                <a:latin typeface="Andale Mono" charset="0"/>
                <a:ea typeface="Andale Mono" charset="0"/>
                <a:cs typeface="Andale Mono" charset="0"/>
                <a:sym typeface="courier new"/>
              </a:rPr>
              <a:t>arow</a:t>
            </a:r>
            <a:endParaRPr lang="en-US" sz="2000" b="1" dirty="0" smtClean="0">
              <a:solidFill>
                <a:schemeClr val="tx2">
                  <a:lumMod val="75000"/>
                </a:schemeClr>
              </a:solidFill>
              <a:latin typeface="Andale Mono" charset="0"/>
              <a:ea typeface="Andale Mono" charset="0"/>
              <a:cs typeface="Andale Mono" charset="0"/>
              <a:sym typeface="courier new"/>
            </a:endParaRPr>
          </a:p>
          <a:p>
            <a:pPr>
              <a:lnSpc>
                <a:spcPct val="100000"/>
              </a:lnSpc>
              <a:buNone/>
            </a:pPr>
            <a:r>
              <a:rPr lang="en-US" sz="2000" b="1" dirty="0" smtClean="0">
                <a:solidFill>
                  <a:schemeClr val="tx2">
                    <a:lumMod val="75000"/>
                  </a:schemeClr>
                </a:solidFill>
                <a:latin typeface="Andale Mono" charset="0"/>
                <a:ea typeface="Andale Mono" charset="0"/>
                <a:cs typeface="Andale Mono" charset="0"/>
                <a:sym typeface="courier new"/>
              </a:rPr>
              <a:t>array([0, 0, 0, 0])</a:t>
            </a:r>
          </a:p>
          <a:p>
            <a:pPr>
              <a:lnSpc>
                <a:spcPct val="100000"/>
              </a:lnSpc>
              <a:buNone/>
            </a:pPr>
            <a:endParaRPr sz="2000" b="1" dirty="0" smtClean="0">
              <a:solidFill>
                <a:schemeClr val="tx2">
                  <a:lumMod val="75000"/>
                </a:schemeClr>
              </a:solidFill>
              <a:latin typeface="Andale Mono" charset="0"/>
              <a:ea typeface="Andale Mono" charset="0"/>
              <a:cs typeface="Andale Mono" charset="0"/>
              <a:sym typeface="courier new"/>
            </a:endParaRPr>
          </a:p>
          <a:p>
            <a:pPr>
              <a:lnSpc>
                <a:spcPct val="100000"/>
              </a:lnSpc>
              <a:buNone/>
            </a:pPr>
            <a:r>
              <a:rPr lang="en-US" sz="2000" b="1" dirty="0" smtClean="0">
                <a:solidFill>
                  <a:schemeClr val="tx2">
                    <a:lumMod val="75000"/>
                  </a:schemeClr>
                </a:solidFill>
                <a:latin typeface="Andale Mono" charset="0"/>
                <a:ea typeface="Andale Mono" charset="0"/>
                <a:cs typeface="Andale Mono" charset="0"/>
                <a:sym typeface="courier new"/>
              </a:rPr>
              <a:t>&gt;&gt;&gt; a</a:t>
            </a:r>
          </a:p>
          <a:p>
            <a:pPr>
              <a:lnSpc>
                <a:spcPct val="100000"/>
              </a:lnSpc>
              <a:buNone/>
            </a:pPr>
            <a:r>
              <a:rPr lang="en-US" sz="2000" b="1" dirty="0" smtClean="0">
                <a:solidFill>
                  <a:schemeClr val="tx2">
                    <a:lumMod val="75000"/>
                  </a:schemeClr>
                </a:solidFill>
                <a:latin typeface="Andale Mono" charset="0"/>
                <a:ea typeface="Andale Mono" charset="0"/>
                <a:cs typeface="Andale Mono" charset="0"/>
                <a:sym typeface="courier new"/>
              </a:rPr>
              <a:t>array([[0, 0, 0, 0],</a:t>
            </a:r>
            <a:br>
              <a:rPr lang="en-US" sz="2000" b="1" dirty="0" smtClean="0">
                <a:solidFill>
                  <a:schemeClr val="tx2">
                    <a:lumMod val="75000"/>
                  </a:schemeClr>
                </a:solidFill>
                <a:latin typeface="Andale Mono" charset="0"/>
                <a:ea typeface="Andale Mono" charset="0"/>
                <a:cs typeface="Andale Mono" charset="0"/>
                <a:sym typeface="courier new"/>
              </a:rPr>
            </a:br>
            <a:r>
              <a:rPr lang="en-US" sz="2000" b="1" dirty="0" smtClean="0">
                <a:solidFill>
                  <a:schemeClr val="tx2">
                    <a:lumMod val="75000"/>
                  </a:schemeClr>
                </a:solidFill>
                <a:latin typeface="Andale Mono" charset="0"/>
                <a:ea typeface="Andale Mono" charset="0"/>
                <a:cs typeface="Andale Mono" charset="0"/>
                <a:sym typeface="courier new"/>
              </a:rPr>
              <a:t>       [9, 8, 7, 6],</a:t>
            </a:r>
            <a:br>
              <a:rPr lang="en-US" sz="2000" b="1" dirty="0" smtClean="0">
                <a:solidFill>
                  <a:schemeClr val="tx2">
                    <a:lumMod val="75000"/>
                  </a:schemeClr>
                </a:solidFill>
                <a:latin typeface="Andale Mono" charset="0"/>
                <a:ea typeface="Andale Mono" charset="0"/>
                <a:cs typeface="Andale Mono" charset="0"/>
                <a:sym typeface="courier new"/>
              </a:rPr>
            </a:br>
            <a:r>
              <a:rPr lang="en-US" sz="2000" b="1" dirty="0" smtClean="0">
                <a:solidFill>
                  <a:schemeClr val="tx2">
                    <a:lumMod val="75000"/>
                  </a:schemeClr>
                </a:solidFill>
                <a:latin typeface="Andale Mono" charset="0"/>
                <a:ea typeface="Andale Mono" charset="0"/>
                <a:cs typeface="Andale Mono" charset="0"/>
                <a:sym typeface="courier new"/>
              </a:rPr>
              <a:t>       [1, 6, 5, 4]])</a:t>
            </a:r>
          </a:p>
          <a:p>
            <a:pPr>
              <a:lnSpc>
                <a:spcPct val="100000"/>
              </a:lnSpc>
              <a:buNone/>
            </a:pPr>
            <a:endParaRPr sz="2000" b="1" dirty="0" smtClean="0">
              <a:solidFill>
                <a:schemeClr val="tx2">
                  <a:lumMod val="75000"/>
                </a:schemeClr>
              </a:solidFill>
              <a:latin typeface="Andale Mono" charset="0"/>
              <a:ea typeface="Andale Mono" charset="0"/>
              <a:cs typeface="Andale Mono" charset="0"/>
              <a:sym typeface="courier new"/>
            </a:endParaRPr>
          </a:p>
          <a:p>
            <a:pPr>
              <a:lnSpc>
                <a:spcPct val="100000"/>
              </a:lnSpc>
              <a:buNone/>
            </a:pPr>
            <a:r>
              <a:rPr lang="en-US" sz="2000" b="1" dirty="0" smtClean="0">
                <a:latin typeface="Andale Mono" charset="0"/>
                <a:ea typeface="Andale Mono" charset="0"/>
                <a:cs typeface="Andale Mono" charset="0"/>
                <a:sym typeface="arial"/>
              </a:rPr>
              <a:t># Explicitly copy data</a:t>
            </a:r>
          </a:p>
          <a:p>
            <a:pPr>
              <a:lnSpc>
                <a:spcPct val="100000"/>
              </a:lnSpc>
              <a:buNone/>
            </a:pPr>
            <a:r>
              <a:rPr lang="en-US" sz="2000" b="1" dirty="0" smtClean="0">
                <a:solidFill>
                  <a:schemeClr val="tx2">
                    <a:lumMod val="75000"/>
                  </a:schemeClr>
                </a:solidFill>
                <a:latin typeface="Andale Mono" charset="0"/>
                <a:ea typeface="Andale Mono" charset="0"/>
                <a:cs typeface="Andale Mono" charset="0"/>
                <a:sym typeface="courier new"/>
              </a:rPr>
              <a:t>&gt;&gt;&gt; </a:t>
            </a:r>
            <a:r>
              <a:rPr lang="en-US" sz="2000" b="1" dirty="0" err="1" smtClean="0">
                <a:solidFill>
                  <a:schemeClr val="tx2">
                    <a:lumMod val="75000"/>
                  </a:schemeClr>
                </a:solidFill>
                <a:latin typeface="Andale Mono" charset="0"/>
                <a:ea typeface="Andale Mono" charset="0"/>
                <a:cs typeface="Andale Mono" charset="0"/>
                <a:sym typeface="courier new"/>
              </a:rPr>
              <a:t>copyrow</a:t>
            </a:r>
            <a:r>
              <a:rPr lang="en-US" sz="2000" b="1" dirty="0" smtClean="0">
                <a:solidFill>
                  <a:schemeClr val="tx2">
                    <a:lumMod val="75000"/>
                  </a:schemeClr>
                </a:solidFill>
                <a:latin typeface="Andale Mono" charset="0"/>
                <a:ea typeface="Andale Mono" charset="0"/>
                <a:cs typeface="Andale Mono" charset="0"/>
                <a:sym typeface="courier new"/>
              </a:rPr>
              <a:t> = </a:t>
            </a:r>
            <a:r>
              <a:rPr lang="en-US" sz="2000" b="1" dirty="0" err="1" smtClean="0">
                <a:solidFill>
                  <a:schemeClr val="tx2">
                    <a:lumMod val="75000"/>
                  </a:schemeClr>
                </a:solidFill>
                <a:latin typeface="Andale Mono" charset="0"/>
                <a:ea typeface="Andale Mono" charset="0"/>
                <a:cs typeface="Andale Mono" charset="0"/>
                <a:sym typeface="courier new"/>
              </a:rPr>
              <a:t>arow.copy</a:t>
            </a:r>
            <a:r>
              <a:rPr lang="en-US" sz="2000" b="1" dirty="0" smtClean="0">
                <a:solidFill>
                  <a:schemeClr val="tx2">
                    <a:lumMod val="75000"/>
                  </a:schemeClr>
                </a:solidFill>
                <a:latin typeface="Andale Mono" charset="0"/>
                <a:ea typeface="Andale Mono" charset="0"/>
                <a:cs typeface="Andale Mono" charset="0"/>
                <a:sym typeface="courier new"/>
              </a:rPr>
              <a:t>()</a:t>
            </a:r>
            <a:endParaRPr lang="en-US" sz="2000" b="1" dirty="0">
              <a:solidFill>
                <a:schemeClr val="tx2">
                  <a:lumMod val="75000"/>
                </a:schemeClr>
              </a:solidFill>
              <a:latin typeface="Andale Mono" charset="0"/>
              <a:ea typeface="Andale Mono" charset="0"/>
              <a:cs typeface="Andale Mono" charset="0"/>
              <a:sym typeface="courier new"/>
            </a:endParaRPr>
          </a:p>
        </p:txBody>
      </p:sp>
    </p:spTree>
    <p:extLst>
      <p:ext uri="{BB962C8B-B14F-4D97-AF65-F5344CB8AC3E}">
        <p14:creationId xmlns:p14="http://schemas.microsoft.com/office/powerpoint/2010/main" val="488589507"/>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119921" y="274745"/>
            <a:ext cx="9985447" cy="909475"/>
          </a:xfrm>
          <a:prstGeom prst="rect">
            <a:avLst/>
          </a:prstGeom>
        </p:spPr>
        <p:txBody>
          <a:bodyPr spcFirstLastPara="1" vert="horz" wrap="square" lIns="34290" tIns="34290" rIns="34290" bIns="34290" numCol="1" anchor="t" anchorCtr="0" compatLnSpc="1">
            <a:prstTxWarp prst="textNoShape">
              <a:avLst/>
            </a:prstTxWarp>
            <a:noAutofit/>
          </a:bodyPr>
          <a:lstStyle/>
          <a:p>
            <a:pPr>
              <a:lnSpc>
                <a:spcPct val="100000"/>
              </a:lnSpc>
            </a:pPr>
            <a:r>
              <a:rPr lang="en-US" dirty="0">
                <a:solidFill>
                  <a:srgbClr val="000000"/>
                </a:solidFill>
                <a:latin typeface="+mj-lt"/>
                <a:ea typeface="Arial"/>
                <a:cs typeface="Arial"/>
                <a:sym typeface="Arial"/>
              </a:rPr>
              <a:t>Broadcasting with </a:t>
            </a:r>
            <a:r>
              <a:rPr lang="en-US" dirty="0" smtClean="0">
                <a:solidFill>
                  <a:srgbClr val="000000"/>
                </a:solidFill>
                <a:latin typeface="+mj-lt"/>
                <a:ea typeface="Arial"/>
                <a:cs typeface="Arial"/>
                <a:sym typeface="Arial"/>
              </a:rPr>
              <a:t>universal functions (</a:t>
            </a:r>
            <a:r>
              <a:rPr lang="en-US" dirty="0" err="1" smtClean="0">
                <a:solidFill>
                  <a:srgbClr val="000000"/>
                </a:solidFill>
                <a:latin typeface="+mj-lt"/>
                <a:ea typeface="Arial"/>
                <a:cs typeface="Arial"/>
                <a:sym typeface="Arial"/>
              </a:rPr>
              <a:t>ufuncs</a:t>
            </a:r>
            <a:r>
              <a:rPr lang="en-US" dirty="0" smtClean="0">
                <a:solidFill>
                  <a:srgbClr val="000000"/>
                </a:solidFill>
                <a:latin typeface="+mj-lt"/>
                <a:ea typeface="Arial"/>
                <a:cs typeface="Arial"/>
                <a:sym typeface="Arial"/>
              </a:rPr>
              <a:t>)</a:t>
            </a:r>
            <a:r>
              <a:rPr lang="en-US" dirty="0">
                <a:solidFill>
                  <a:srgbClr val="000000"/>
                </a:solidFill>
                <a:latin typeface="+mj-lt"/>
                <a:ea typeface="Arial"/>
                <a:cs typeface="Arial"/>
                <a:sym typeface="Arial"/>
              </a:rPr>
              <a:t/>
            </a:r>
            <a:br>
              <a:rPr lang="en-US" dirty="0">
                <a:solidFill>
                  <a:srgbClr val="000000"/>
                </a:solidFill>
                <a:latin typeface="+mj-lt"/>
                <a:ea typeface="Arial"/>
                <a:cs typeface="Arial"/>
                <a:sym typeface="Arial"/>
              </a:rPr>
            </a:br>
            <a:r>
              <a:rPr lang="en-US" sz="2160" b="0" dirty="0" smtClean="0">
                <a:solidFill>
                  <a:srgbClr val="000000"/>
                </a:solidFill>
                <a:ea typeface="arial"/>
                <a:cs typeface="arial"/>
                <a:sym typeface="arial"/>
              </a:rPr>
              <a:t>Applies </a:t>
            </a:r>
            <a:r>
              <a:rPr lang="en-US" sz="2160" b="0" dirty="0">
                <a:solidFill>
                  <a:srgbClr val="000000"/>
                </a:solidFill>
                <a:ea typeface="arial"/>
                <a:cs typeface="arial"/>
                <a:sym typeface="arial"/>
              </a:rPr>
              <a:t>operations to many elements with a single </a:t>
            </a:r>
            <a:r>
              <a:rPr lang="en-US" sz="2160" b="0" dirty="0" smtClean="0">
                <a:solidFill>
                  <a:srgbClr val="000000"/>
                </a:solidFill>
                <a:ea typeface="arial"/>
                <a:cs typeface="arial"/>
                <a:sym typeface="arial"/>
              </a:rPr>
              <a:t>call – with compiled code</a:t>
            </a:r>
            <a:endParaRPr lang="en-US" sz="2160" b="0" dirty="0">
              <a:solidFill>
                <a:srgbClr val="000000"/>
              </a:solidFill>
              <a:ea typeface="arial"/>
              <a:cs typeface="arial"/>
              <a:sym typeface="arial"/>
            </a:endParaRPr>
          </a:p>
        </p:txBody>
      </p:sp>
      <p:sp>
        <p:nvSpPr>
          <p:cNvPr id="293" name="Shape 293"/>
          <p:cNvSpPr txBox="1">
            <a:spLocks noGrp="1"/>
          </p:cNvSpPr>
          <p:nvPr>
            <p:ph type="body" idx="1"/>
          </p:nvPr>
        </p:nvSpPr>
        <p:spPr>
          <a:xfrm>
            <a:off x="119921" y="1184220"/>
            <a:ext cx="11947161" cy="5473485"/>
          </a:xfrm>
          <a:prstGeom prst="rect">
            <a:avLst/>
          </a:prstGeom>
        </p:spPr>
        <p:txBody>
          <a:bodyPr spcFirstLastPara="1" vert="horz" wrap="square" lIns="34290" tIns="34290" rIns="34290" bIns="34290" numCol="1" anchor="t" anchorCtr="0" compatLnSpc="1">
            <a:prstTxWarp prst="textNoShape">
              <a:avLst/>
            </a:prstTxWarp>
            <a:noAutofit/>
          </a:bodyPr>
          <a:lstStyle/>
          <a:p>
            <a:pPr>
              <a:lnSpc>
                <a:spcPct val="100000"/>
              </a:lnSpc>
              <a:buNone/>
            </a:pPr>
            <a:r>
              <a:rPr lang="en-US" sz="2000" b="1" dirty="0">
                <a:solidFill>
                  <a:schemeClr val="tx2">
                    <a:lumMod val="75000"/>
                  </a:schemeClr>
                </a:solidFill>
                <a:latin typeface="Andale Mono" charset="0"/>
                <a:ea typeface="Andale Mono" charset="0"/>
                <a:cs typeface="Andale Mono" charset="0"/>
                <a:sym typeface="courier new"/>
              </a:rPr>
              <a:t>&gt;&gt;&gt; a = </a:t>
            </a:r>
            <a:r>
              <a:rPr lang="en-US" sz="2000" b="1" dirty="0" err="1">
                <a:solidFill>
                  <a:schemeClr val="tx2">
                    <a:lumMod val="75000"/>
                  </a:schemeClr>
                </a:solidFill>
                <a:latin typeface="Andale Mono" charset="0"/>
                <a:ea typeface="Andale Mono" charset="0"/>
                <a:cs typeface="Andale Mono" charset="0"/>
                <a:sym typeface="courier new"/>
              </a:rPr>
              <a:t>np.array</a:t>
            </a:r>
            <a:r>
              <a:rPr lang="en-US" sz="2000" b="1" dirty="0">
                <a:solidFill>
                  <a:schemeClr val="tx2">
                    <a:lumMod val="75000"/>
                  </a:schemeClr>
                </a:solidFill>
                <a:latin typeface="Andale Mono" charset="0"/>
                <a:ea typeface="Andale Mono" charset="0"/>
                <a:cs typeface="Andale Mono" charset="0"/>
                <a:sym typeface="courier new"/>
              </a:rPr>
              <a:t>(([1,2,3,4],[8,7,6,5]))</a:t>
            </a:r>
          </a:p>
          <a:p>
            <a:pPr>
              <a:lnSpc>
                <a:spcPct val="100000"/>
              </a:lnSpc>
              <a:buNone/>
            </a:pPr>
            <a:r>
              <a:rPr lang="en-US" sz="2000" b="1" dirty="0">
                <a:solidFill>
                  <a:schemeClr val="tx2">
                    <a:lumMod val="75000"/>
                  </a:schemeClr>
                </a:solidFill>
                <a:latin typeface="Andale Mono" charset="0"/>
                <a:ea typeface="Andale Mono" charset="0"/>
                <a:cs typeface="Andale Mono" charset="0"/>
                <a:sym typeface="courier new"/>
              </a:rPr>
              <a:t>&gt;&gt;&gt; a</a:t>
            </a:r>
            <a:br>
              <a:rPr lang="en-US" sz="2000" b="1" dirty="0">
                <a:solidFill>
                  <a:schemeClr val="tx2">
                    <a:lumMod val="75000"/>
                  </a:schemeClr>
                </a:solidFill>
                <a:latin typeface="Andale Mono" charset="0"/>
                <a:ea typeface="Andale Mono" charset="0"/>
                <a:cs typeface="Andale Mono" charset="0"/>
                <a:sym typeface="courier new"/>
              </a:rPr>
            </a:br>
            <a:r>
              <a:rPr lang="en-US" sz="2000" b="1" dirty="0">
                <a:solidFill>
                  <a:schemeClr val="tx2">
                    <a:lumMod val="75000"/>
                  </a:schemeClr>
                </a:solidFill>
                <a:latin typeface="Andale Mono" charset="0"/>
                <a:ea typeface="Andale Mono" charset="0"/>
                <a:cs typeface="Andale Mono" charset="0"/>
                <a:sym typeface="courier new"/>
              </a:rPr>
              <a:t>array([[1, 2, 3, 4],</a:t>
            </a:r>
            <a:br>
              <a:rPr lang="en-US" sz="2000" b="1" dirty="0">
                <a:solidFill>
                  <a:schemeClr val="tx2">
                    <a:lumMod val="75000"/>
                  </a:schemeClr>
                </a:solidFill>
                <a:latin typeface="Andale Mono" charset="0"/>
                <a:ea typeface="Andale Mono" charset="0"/>
                <a:cs typeface="Andale Mono" charset="0"/>
                <a:sym typeface="courier new"/>
              </a:rPr>
            </a:br>
            <a:r>
              <a:rPr lang="en-US" sz="2000" b="1" dirty="0">
                <a:solidFill>
                  <a:schemeClr val="tx2">
                    <a:lumMod val="75000"/>
                  </a:schemeClr>
                </a:solidFill>
                <a:latin typeface="Andale Mono" charset="0"/>
                <a:ea typeface="Andale Mono" charset="0"/>
                <a:cs typeface="Andale Mono" charset="0"/>
                <a:sym typeface="courier new"/>
              </a:rPr>
              <a:t>       [8, 7, 6, 5]])</a:t>
            </a:r>
          </a:p>
          <a:p>
            <a:pPr>
              <a:lnSpc>
                <a:spcPct val="100000"/>
              </a:lnSpc>
              <a:buNone/>
            </a:pPr>
            <a:r>
              <a:rPr lang="en-US" sz="1800" dirty="0">
                <a:solidFill>
                  <a:srgbClr val="000000"/>
                </a:solidFill>
                <a:latin typeface="Andale Mono" charset="0"/>
                <a:ea typeface="Andale Mono" charset="0"/>
                <a:cs typeface="Andale Mono" charset="0"/>
                <a:sym typeface="Arial"/>
              </a:rPr>
              <a:t> </a:t>
            </a:r>
            <a:endParaRPr lang="en-US" sz="800" dirty="0">
              <a:solidFill>
                <a:srgbClr val="000000"/>
              </a:solidFill>
              <a:latin typeface="Andale Mono" charset="0"/>
              <a:ea typeface="Andale Mono" charset="0"/>
              <a:cs typeface="Andale Mono" charset="0"/>
              <a:sym typeface="Arial"/>
            </a:endParaRPr>
          </a:p>
          <a:p>
            <a:pPr>
              <a:lnSpc>
                <a:spcPct val="100000"/>
              </a:lnSpc>
              <a:buNone/>
            </a:pPr>
            <a:r>
              <a:rPr lang="en-US" sz="1800" b="1" dirty="0" smtClean="0">
                <a:ea typeface="Andale Mono" charset="0"/>
                <a:cs typeface="Andale Mono" charset="0"/>
                <a:sym typeface="arial"/>
              </a:rPr>
              <a:t>Rule </a:t>
            </a:r>
            <a:r>
              <a:rPr lang="en-US" sz="1800" b="1" dirty="0">
                <a:ea typeface="Andale Mono" charset="0"/>
                <a:cs typeface="Andale Mono" charset="0"/>
                <a:sym typeface="arial"/>
              </a:rPr>
              <a:t>1: Dimensions of one may be prepended to either array to match the array with the greatest number of dimensions</a:t>
            </a:r>
            <a:r>
              <a:rPr lang="en-US" sz="1800" b="1" dirty="0">
                <a:solidFill>
                  <a:srgbClr val="9FC5E8"/>
                </a:solidFill>
                <a:latin typeface="Andale Mono" charset="0"/>
                <a:ea typeface="Andale Mono" charset="0"/>
                <a:cs typeface="Andale Mono" charset="0"/>
                <a:sym typeface="courier new"/>
              </a:rPr>
              <a:t/>
            </a:r>
            <a:br>
              <a:rPr lang="en-US" sz="1800" b="1" dirty="0">
                <a:solidFill>
                  <a:srgbClr val="9FC5E8"/>
                </a:solidFill>
                <a:latin typeface="Andale Mono" charset="0"/>
                <a:ea typeface="Andale Mono" charset="0"/>
                <a:cs typeface="Andale Mono" charset="0"/>
                <a:sym typeface="courier new"/>
              </a:rPr>
            </a:br>
            <a:r>
              <a:rPr lang="en-US" sz="2000" b="1" dirty="0">
                <a:solidFill>
                  <a:schemeClr val="tx2">
                    <a:lumMod val="75000"/>
                  </a:schemeClr>
                </a:solidFill>
                <a:latin typeface="Andale Mono" charset="0"/>
                <a:ea typeface="Andale Mono" charset="0"/>
                <a:cs typeface="Andale Mono" charset="0"/>
                <a:sym typeface="courier new"/>
              </a:rPr>
              <a:t>&gt;&gt;&gt; a + 1 # add 1 to each element in array</a:t>
            </a:r>
            <a:br>
              <a:rPr lang="en-US" sz="2000" b="1" dirty="0">
                <a:solidFill>
                  <a:schemeClr val="tx2">
                    <a:lumMod val="75000"/>
                  </a:schemeClr>
                </a:solidFill>
                <a:latin typeface="Andale Mono" charset="0"/>
                <a:ea typeface="Andale Mono" charset="0"/>
                <a:cs typeface="Andale Mono" charset="0"/>
                <a:sym typeface="courier new"/>
              </a:rPr>
            </a:br>
            <a:r>
              <a:rPr lang="en-US" sz="2000" b="1" dirty="0">
                <a:solidFill>
                  <a:schemeClr val="tx2">
                    <a:lumMod val="75000"/>
                  </a:schemeClr>
                </a:solidFill>
                <a:latin typeface="Andale Mono" charset="0"/>
                <a:ea typeface="Andale Mono" charset="0"/>
                <a:cs typeface="Andale Mono" charset="0"/>
                <a:sym typeface="courier new"/>
              </a:rPr>
              <a:t>array([[2, 3, 4, 5],</a:t>
            </a:r>
            <a:br>
              <a:rPr lang="en-US" sz="2000" b="1" dirty="0">
                <a:solidFill>
                  <a:schemeClr val="tx2">
                    <a:lumMod val="75000"/>
                  </a:schemeClr>
                </a:solidFill>
                <a:latin typeface="Andale Mono" charset="0"/>
                <a:ea typeface="Andale Mono" charset="0"/>
                <a:cs typeface="Andale Mono" charset="0"/>
                <a:sym typeface="courier new"/>
              </a:rPr>
            </a:br>
            <a:r>
              <a:rPr lang="en-US" sz="2000" b="1" dirty="0">
                <a:solidFill>
                  <a:schemeClr val="tx2">
                    <a:lumMod val="75000"/>
                  </a:schemeClr>
                </a:solidFill>
                <a:latin typeface="Andale Mono" charset="0"/>
                <a:ea typeface="Andale Mono" charset="0"/>
                <a:cs typeface="Andale Mono" charset="0"/>
                <a:sym typeface="courier new"/>
              </a:rPr>
              <a:t>       [9, 8, 7, 6]]) </a:t>
            </a:r>
            <a:endParaRPr lang="en-US" sz="800" b="1" dirty="0" smtClean="0">
              <a:solidFill>
                <a:schemeClr val="tx2">
                  <a:lumMod val="75000"/>
                </a:schemeClr>
              </a:solidFill>
              <a:latin typeface="Andale Mono" charset="0"/>
              <a:ea typeface="Andale Mono" charset="0"/>
              <a:cs typeface="Andale Mono" charset="0"/>
              <a:sym typeface="courier new"/>
            </a:endParaRPr>
          </a:p>
          <a:p>
            <a:pPr>
              <a:lnSpc>
                <a:spcPct val="100000"/>
              </a:lnSpc>
              <a:buNone/>
            </a:pPr>
            <a:r>
              <a:rPr lang="en-US" sz="1800" b="1" dirty="0">
                <a:solidFill>
                  <a:srgbClr val="000000"/>
                </a:solidFill>
                <a:latin typeface="Andale Mono" charset="0"/>
                <a:ea typeface="Andale Mono" charset="0"/>
                <a:cs typeface="Andale Mono" charset="0"/>
                <a:sym typeface="courier new"/>
              </a:rPr>
              <a:t> </a:t>
            </a:r>
            <a:endParaRPr lang="en-US" sz="800" dirty="0">
              <a:solidFill>
                <a:srgbClr val="000000"/>
              </a:solidFill>
              <a:latin typeface="Andale Mono" charset="0"/>
              <a:ea typeface="Andale Mono" charset="0"/>
              <a:cs typeface="Andale Mono" charset="0"/>
              <a:sym typeface="courier new"/>
            </a:endParaRPr>
          </a:p>
          <a:p>
            <a:pPr>
              <a:lnSpc>
                <a:spcPct val="100000"/>
              </a:lnSpc>
              <a:buNone/>
            </a:pPr>
            <a:r>
              <a:rPr lang="en-US" sz="1800" b="1" dirty="0" smtClean="0">
                <a:ea typeface="Andale Mono" charset="0"/>
                <a:cs typeface="Andale Mono" charset="0"/>
                <a:sym typeface="arial"/>
              </a:rPr>
              <a:t>Rule </a:t>
            </a:r>
            <a:r>
              <a:rPr lang="en-US" sz="1800" b="1" dirty="0">
                <a:ea typeface="Andale Mono" charset="0"/>
                <a:cs typeface="Andale Mono" charset="0"/>
                <a:sym typeface="arial"/>
              </a:rPr>
              <a:t>2: Arrays may be repeated along dimensions of length 1 to match the size of a larger array</a:t>
            </a:r>
            <a:r>
              <a:rPr lang="en-US" sz="1800" b="1" dirty="0">
                <a:solidFill>
                  <a:srgbClr val="9FC5E8"/>
                </a:solidFill>
                <a:latin typeface="Andale Mono" charset="0"/>
                <a:ea typeface="Andale Mono" charset="0"/>
                <a:cs typeface="Andale Mono" charset="0"/>
                <a:sym typeface="courier new"/>
              </a:rPr>
              <a:t/>
            </a:r>
            <a:br>
              <a:rPr lang="en-US" sz="1800" b="1" dirty="0">
                <a:solidFill>
                  <a:srgbClr val="9FC5E8"/>
                </a:solidFill>
                <a:latin typeface="Andale Mono" charset="0"/>
                <a:ea typeface="Andale Mono" charset="0"/>
                <a:cs typeface="Andale Mono" charset="0"/>
                <a:sym typeface="courier new"/>
              </a:rPr>
            </a:br>
            <a:r>
              <a:rPr lang="en-US" sz="2000" b="1" dirty="0">
                <a:solidFill>
                  <a:schemeClr val="tx2">
                    <a:lumMod val="75000"/>
                  </a:schemeClr>
                </a:solidFill>
                <a:latin typeface="Andale Mono" charset="0"/>
                <a:ea typeface="Andale Mono" charset="0"/>
                <a:cs typeface="Andale Mono" charset="0"/>
                <a:sym typeface="courier new"/>
              </a:rPr>
              <a:t>&gt;&gt;&gt; a + </a:t>
            </a:r>
            <a:r>
              <a:rPr lang="en-US" sz="2000" b="1" dirty="0" err="1">
                <a:solidFill>
                  <a:schemeClr val="tx2">
                    <a:lumMod val="75000"/>
                  </a:schemeClr>
                </a:solidFill>
                <a:latin typeface="Andale Mono" charset="0"/>
                <a:ea typeface="Andale Mono" charset="0"/>
                <a:cs typeface="Andale Mono" charset="0"/>
                <a:sym typeface="courier new"/>
              </a:rPr>
              <a:t>np.array</a:t>
            </a:r>
            <a:r>
              <a:rPr lang="en-US" sz="2000" b="1" dirty="0">
                <a:solidFill>
                  <a:schemeClr val="tx2">
                    <a:lumMod val="75000"/>
                  </a:schemeClr>
                </a:solidFill>
                <a:latin typeface="Andale Mono" charset="0"/>
                <a:ea typeface="Andale Mono" charset="0"/>
                <a:cs typeface="Andale Mono" charset="0"/>
                <a:sym typeface="courier new"/>
              </a:rPr>
              <a:t>(([1],[10])) # add 1 to 1st row, 10 to 2nd row</a:t>
            </a:r>
            <a:br>
              <a:rPr lang="en-US" sz="2000" b="1" dirty="0">
                <a:solidFill>
                  <a:schemeClr val="tx2">
                    <a:lumMod val="75000"/>
                  </a:schemeClr>
                </a:solidFill>
                <a:latin typeface="Andale Mono" charset="0"/>
                <a:ea typeface="Andale Mono" charset="0"/>
                <a:cs typeface="Andale Mono" charset="0"/>
                <a:sym typeface="courier new"/>
              </a:rPr>
            </a:br>
            <a:r>
              <a:rPr lang="en-US" sz="2000" b="1" dirty="0">
                <a:solidFill>
                  <a:schemeClr val="tx2">
                    <a:lumMod val="75000"/>
                  </a:schemeClr>
                </a:solidFill>
                <a:latin typeface="Andale Mono" charset="0"/>
                <a:ea typeface="Andale Mono" charset="0"/>
                <a:cs typeface="Andale Mono" charset="0"/>
                <a:sym typeface="courier new"/>
              </a:rPr>
              <a:t>array([[ 2, 3, 4, 5],</a:t>
            </a:r>
            <a:br>
              <a:rPr lang="en-US" sz="2000" b="1" dirty="0">
                <a:solidFill>
                  <a:schemeClr val="tx2">
                    <a:lumMod val="75000"/>
                  </a:schemeClr>
                </a:solidFill>
                <a:latin typeface="Andale Mono" charset="0"/>
                <a:ea typeface="Andale Mono" charset="0"/>
                <a:cs typeface="Andale Mono" charset="0"/>
                <a:sym typeface="courier new"/>
              </a:rPr>
            </a:br>
            <a:r>
              <a:rPr lang="en-US" sz="2000" b="1" dirty="0">
                <a:solidFill>
                  <a:schemeClr val="tx2">
                    <a:lumMod val="75000"/>
                  </a:schemeClr>
                </a:solidFill>
                <a:latin typeface="Andale Mono" charset="0"/>
                <a:ea typeface="Andale Mono" charset="0"/>
                <a:cs typeface="Andale Mono" charset="0"/>
                <a:sym typeface="courier new"/>
              </a:rPr>
              <a:t>       [18, 17, 16, 15]])</a:t>
            </a:r>
          </a:p>
          <a:p>
            <a:pPr>
              <a:lnSpc>
                <a:spcPct val="100000"/>
              </a:lnSpc>
              <a:buNone/>
            </a:pPr>
            <a:r>
              <a:rPr lang="en-US" sz="2000" b="1" dirty="0">
                <a:solidFill>
                  <a:schemeClr val="tx2">
                    <a:lumMod val="75000"/>
                  </a:schemeClr>
                </a:solidFill>
                <a:latin typeface="Andale Mono" charset="0"/>
                <a:ea typeface="Andale Mono" charset="0"/>
                <a:cs typeface="Andale Mono" charset="0"/>
                <a:sym typeface="courier new"/>
              </a:rPr>
              <a:t/>
            </a:r>
            <a:br>
              <a:rPr lang="en-US" sz="2000" b="1" dirty="0">
                <a:solidFill>
                  <a:schemeClr val="tx2">
                    <a:lumMod val="75000"/>
                  </a:schemeClr>
                </a:solidFill>
                <a:latin typeface="Andale Mono" charset="0"/>
                <a:ea typeface="Andale Mono" charset="0"/>
                <a:cs typeface="Andale Mono" charset="0"/>
                <a:sym typeface="courier new"/>
              </a:rPr>
            </a:br>
            <a:r>
              <a:rPr lang="en-US" sz="2000" b="1" dirty="0">
                <a:solidFill>
                  <a:schemeClr val="tx2">
                    <a:lumMod val="75000"/>
                  </a:schemeClr>
                </a:solidFill>
                <a:latin typeface="Andale Mono" charset="0"/>
                <a:ea typeface="Andale Mono" charset="0"/>
                <a:cs typeface="Andale Mono" charset="0"/>
                <a:sym typeface="courier new"/>
              </a:rPr>
              <a:t>&gt;&gt;&gt; a**([2],[3]) # raise 1st row to power 2, 2nd to 3</a:t>
            </a:r>
            <a:br>
              <a:rPr lang="en-US" sz="2000" b="1" dirty="0">
                <a:solidFill>
                  <a:schemeClr val="tx2">
                    <a:lumMod val="75000"/>
                  </a:schemeClr>
                </a:solidFill>
                <a:latin typeface="Andale Mono" charset="0"/>
                <a:ea typeface="Andale Mono" charset="0"/>
                <a:cs typeface="Andale Mono" charset="0"/>
                <a:sym typeface="courier new"/>
              </a:rPr>
            </a:br>
            <a:r>
              <a:rPr lang="en-US" sz="2000" b="1" dirty="0">
                <a:solidFill>
                  <a:schemeClr val="tx2">
                    <a:lumMod val="75000"/>
                  </a:schemeClr>
                </a:solidFill>
                <a:latin typeface="Andale Mono" charset="0"/>
                <a:ea typeface="Andale Mono" charset="0"/>
                <a:cs typeface="Andale Mono" charset="0"/>
                <a:sym typeface="courier new"/>
              </a:rPr>
              <a:t>array([[ 1,    4,    9, 16],</a:t>
            </a:r>
            <a:br>
              <a:rPr lang="en-US" sz="2000" b="1" dirty="0">
                <a:solidFill>
                  <a:schemeClr val="tx2">
                    <a:lumMod val="75000"/>
                  </a:schemeClr>
                </a:solidFill>
                <a:latin typeface="Andale Mono" charset="0"/>
                <a:ea typeface="Andale Mono" charset="0"/>
                <a:cs typeface="Andale Mono" charset="0"/>
                <a:sym typeface="courier new"/>
              </a:rPr>
            </a:br>
            <a:r>
              <a:rPr lang="en-US" sz="2000" b="1" dirty="0">
                <a:solidFill>
                  <a:schemeClr val="tx2">
                    <a:lumMod val="75000"/>
                  </a:schemeClr>
                </a:solidFill>
                <a:latin typeface="Andale Mono" charset="0"/>
                <a:ea typeface="Andale Mono" charset="0"/>
                <a:cs typeface="Andale Mono" charset="0"/>
                <a:sym typeface="courier new"/>
              </a:rPr>
              <a:t>       [512, 343, 216, 125]])</a:t>
            </a:r>
          </a:p>
        </p:txBody>
      </p:sp>
    </p:spTree>
    <p:extLst>
      <p:ext uri="{BB962C8B-B14F-4D97-AF65-F5344CB8AC3E}">
        <p14:creationId xmlns:p14="http://schemas.microsoft.com/office/powerpoint/2010/main" val="775877746"/>
      </p:ext>
    </p:extLst>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p:txBody>
          <a:bodyPr/>
          <a:lstStyle/>
          <a:p>
            <a:r>
              <a:rPr lang="en-US" dirty="0" smtClean="0">
                <a:sym typeface="Helvetica Neue"/>
              </a:rPr>
              <a:t>When </a:t>
            </a:r>
            <a:r>
              <a:rPr lang="en-US" dirty="0" err="1" smtClean="0">
                <a:sym typeface="Helvetica Neue"/>
              </a:rPr>
              <a:t>NumPy</a:t>
            </a:r>
            <a:r>
              <a:rPr lang="en-US" dirty="0" smtClean="0">
                <a:sym typeface="Helvetica Neue"/>
              </a:rPr>
              <a:t> isn’t enough</a:t>
            </a:r>
            <a:endParaRPr lang="en" dirty="0">
              <a:sym typeface="Helvetica Neue"/>
            </a:endParaRPr>
          </a:p>
        </p:txBody>
      </p:sp>
      <p:sp>
        <p:nvSpPr>
          <p:cNvPr id="273" name="Shape 273"/>
          <p:cNvSpPr txBox="1">
            <a:spLocks noGrp="1"/>
          </p:cNvSpPr>
          <p:nvPr>
            <p:ph type="body" idx="1"/>
          </p:nvPr>
        </p:nvSpPr>
        <p:spPr>
          <a:xfrm>
            <a:off x="415492" y="1251820"/>
            <a:ext cx="11357841" cy="4555200"/>
          </a:xfrm>
        </p:spPr>
        <p:txBody>
          <a:bodyPr/>
          <a:lstStyle/>
          <a:p>
            <a:r>
              <a:rPr lang="en" dirty="0" smtClean="0">
                <a:sym typeface="Helvetica Neue"/>
              </a:rPr>
              <a:t>Building blocks like </a:t>
            </a:r>
            <a:r>
              <a:rPr lang="en" dirty="0" err="1" smtClean="0">
                <a:sym typeface="Helvetica Neue"/>
              </a:rPr>
              <a:t>NumPy</a:t>
            </a:r>
            <a:r>
              <a:rPr lang="en" dirty="0" smtClean="0">
                <a:sym typeface="Helvetica Neue"/>
              </a:rPr>
              <a:t> and </a:t>
            </a:r>
            <a:r>
              <a:rPr lang="en" dirty="0" err="1" smtClean="0">
                <a:sym typeface="Helvetica Neue"/>
              </a:rPr>
              <a:t>SciPy</a:t>
            </a:r>
            <a:r>
              <a:rPr lang="en" dirty="0" smtClean="0">
                <a:sym typeface="Helvetica Neue"/>
              </a:rPr>
              <a:t> are already built wit</a:t>
            </a:r>
            <a:r>
              <a:rPr lang="en-US" dirty="0" smtClean="0">
                <a:sym typeface="Helvetica Neue"/>
              </a:rPr>
              <a:t>h great vectorizations and </a:t>
            </a:r>
            <a:r>
              <a:rPr lang="en" dirty="0" smtClean="0">
                <a:sym typeface="Helvetica Neue"/>
              </a:rPr>
              <a:t>thread support via </a:t>
            </a:r>
            <a:r>
              <a:rPr lang="en-US" dirty="0" smtClean="0">
                <a:sym typeface="Helvetica Neue"/>
              </a:rPr>
              <a:t>the libraries they link with:</a:t>
            </a:r>
            <a:br>
              <a:rPr lang="en-US" dirty="0" smtClean="0">
                <a:sym typeface="Helvetica Neue"/>
              </a:rPr>
            </a:br>
            <a:r>
              <a:rPr lang="en" dirty="0" smtClean="0">
                <a:sym typeface="Helvetica Neue"/>
              </a:rPr>
              <a:t>BLAS/LAPACK, MKL</a:t>
            </a:r>
            <a:r>
              <a:rPr lang="en-US" dirty="0" smtClean="0">
                <a:sym typeface="Helvetica Neue"/>
              </a:rPr>
              <a:t>, FFTW</a:t>
            </a:r>
            <a:endParaRPr lang="en" dirty="0" smtClean="0">
              <a:sym typeface="Helvetica Neue"/>
            </a:endParaRPr>
          </a:p>
          <a:p>
            <a:r>
              <a:rPr lang="en" dirty="0" smtClean="0">
                <a:sym typeface="Helvetica Neue"/>
              </a:rPr>
              <a:t>Don’t re</a:t>
            </a:r>
            <a:r>
              <a:rPr lang="en-US" dirty="0" smtClean="0">
                <a:sym typeface="Helvetica Neue"/>
              </a:rPr>
              <a:t>-</a:t>
            </a:r>
            <a:r>
              <a:rPr lang="en" dirty="0" smtClean="0">
                <a:sym typeface="Helvetica Neue"/>
              </a:rPr>
              <a:t>implement solvers in pure Python</a:t>
            </a:r>
            <a:r>
              <a:rPr lang="en-US" dirty="0" smtClean="0">
                <a:sym typeface="Helvetica Neue"/>
              </a:rPr>
              <a:t> or even </a:t>
            </a:r>
            <a:r>
              <a:rPr lang="en-US" dirty="0" err="1" smtClean="0">
                <a:sym typeface="Helvetica Neue"/>
              </a:rPr>
              <a:t>NumPy</a:t>
            </a:r>
            <a:r>
              <a:rPr lang="en-US" dirty="0" smtClean="0">
                <a:sym typeface="Helvetica Neue"/>
              </a:rPr>
              <a:t> -</a:t>
            </a:r>
            <a:r>
              <a:rPr lang="en-US" dirty="0">
                <a:sym typeface="Helvetica Neue"/>
              </a:rPr>
              <a:t> </a:t>
            </a:r>
            <a:r>
              <a:rPr lang="en-US" dirty="0" smtClean="0">
                <a:sym typeface="Helvetica Neue"/>
              </a:rPr>
              <a:t>m</a:t>
            </a:r>
            <a:r>
              <a:rPr lang="en" dirty="0" smtClean="0">
                <a:sym typeface="Helvetica Neue"/>
              </a:rPr>
              <a:t>any of your favorite libraries and packages already have </a:t>
            </a:r>
            <a:r>
              <a:rPr lang="en-US" dirty="0" smtClean="0">
                <a:sym typeface="Helvetica Neue"/>
              </a:rPr>
              <a:t>Python </a:t>
            </a:r>
            <a:r>
              <a:rPr lang="en" dirty="0" smtClean="0">
                <a:sym typeface="Helvetica Neue"/>
              </a:rPr>
              <a:t>bindings:</a:t>
            </a:r>
          </a:p>
          <a:p>
            <a:pPr lvl="1"/>
            <a:r>
              <a:rPr lang="en" sz="2400" dirty="0" err="1" smtClean="0">
                <a:sym typeface="Helvetica Neue"/>
              </a:rPr>
              <a:t>PyTrilinos</a:t>
            </a:r>
            <a:endParaRPr lang="en" sz="2400" dirty="0" smtClean="0">
              <a:sym typeface="Helvetica Neue"/>
            </a:endParaRPr>
          </a:p>
          <a:p>
            <a:pPr lvl="1"/>
            <a:r>
              <a:rPr lang="en" sz="2400" dirty="0" smtClean="0">
                <a:sym typeface="Helvetica Neue"/>
              </a:rPr>
              <a:t>petsc4py</a:t>
            </a:r>
          </a:p>
          <a:p>
            <a:pPr lvl="1"/>
            <a:r>
              <a:rPr lang="en" sz="2400" dirty="0" smtClean="0">
                <a:sym typeface="Helvetica Neue"/>
              </a:rPr>
              <a:t>Elemental </a:t>
            </a:r>
          </a:p>
          <a:p>
            <a:pPr lvl="1"/>
            <a:r>
              <a:rPr lang="en" sz="2400" dirty="0" err="1" smtClean="0">
                <a:sym typeface="Helvetica Neue"/>
              </a:rPr>
              <a:t>SLEPc</a:t>
            </a:r>
            <a:r>
              <a:rPr lang="en-US" sz="2400" dirty="0">
                <a:sym typeface="Helvetica Neue"/>
              </a:rPr>
              <a:t/>
            </a:r>
            <a:br>
              <a:rPr lang="en-US" sz="2400" dirty="0">
                <a:sym typeface="Helvetica Neue"/>
              </a:rPr>
            </a:br>
            <a:endParaRPr lang="en-US" sz="2400" dirty="0" smtClean="0">
              <a:sym typeface="Helvetica Neue"/>
            </a:endParaRPr>
          </a:p>
          <a:p>
            <a:r>
              <a:rPr lang="en-US" dirty="0" smtClean="0">
                <a:sym typeface="Helvetica Neue"/>
              </a:rPr>
              <a:t>Where bindings for a library aren’t available, it’s often easy to generate them</a:t>
            </a:r>
            <a:endParaRPr lang="en" dirty="0" smtClean="0">
              <a:sym typeface="Helvetica Neue"/>
            </a:endParaRPr>
          </a:p>
          <a:p>
            <a:endParaRPr lang="en" dirty="0">
              <a:sym typeface="Helvetica Neue"/>
            </a:endParaRPr>
          </a:p>
        </p:txBody>
      </p:sp>
      <p:sp>
        <p:nvSpPr>
          <p:cNvPr id="274" name="Shape 274"/>
          <p:cNvSpPr txBox="1">
            <a:spLocks noGrp="1"/>
          </p:cNvSpPr>
          <p:nvPr>
            <p:ph type="sldNum" idx="12"/>
          </p:nvPr>
        </p:nvSpPr>
        <p:spPr/>
        <p:txBody>
          <a:bodyPr/>
          <a:lstStyle/>
          <a:p>
            <a:fld id="{00000000-1234-1234-1234-123412341234}" type="slidenum">
              <a:rPr lang="is-IS" smtClean="0"/>
              <a:pPr/>
              <a:t>39</a:t>
            </a:fld>
            <a:endParaRPr lang="is-I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p:txBody>
          <a:bodyPr/>
          <a:lstStyle/>
          <a:p>
            <a:r>
              <a:rPr lang="en" dirty="0" smtClean="0">
                <a:sym typeface="Helvetica Neue"/>
              </a:rPr>
              <a:t>Tutorial</a:t>
            </a:r>
            <a:r>
              <a:rPr lang="en-US" dirty="0" smtClean="0">
                <a:sym typeface="Helvetica Neue"/>
              </a:rPr>
              <a:t> Objectives</a:t>
            </a:r>
            <a:endParaRPr lang="en" dirty="0">
              <a:sym typeface="Helvetica Neue"/>
            </a:endParaRPr>
          </a:p>
        </p:txBody>
      </p:sp>
      <p:sp>
        <p:nvSpPr>
          <p:cNvPr id="67" name="Shape 67"/>
          <p:cNvSpPr txBox="1">
            <a:spLocks noGrp="1"/>
          </p:cNvSpPr>
          <p:nvPr>
            <p:ph type="body" idx="1"/>
          </p:nvPr>
        </p:nvSpPr>
        <p:spPr/>
        <p:txBody>
          <a:bodyPr/>
          <a:lstStyle/>
          <a:p>
            <a:pPr marL="114300" indent="0">
              <a:buNone/>
            </a:pPr>
            <a:r>
              <a:rPr lang="en" dirty="0" smtClean="0">
                <a:sym typeface="Helvetica Neue"/>
              </a:rPr>
              <a:t>What we want to do:</a:t>
            </a:r>
          </a:p>
          <a:p>
            <a:r>
              <a:rPr lang="en-US" dirty="0" smtClean="0">
                <a:sym typeface="Helvetica Neue"/>
              </a:rPr>
              <a:t>Briefly </a:t>
            </a:r>
            <a:r>
              <a:rPr lang="en" dirty="0" smtClean="0">
                <a:sym typeface="Helvetica Neue"/>
              </a:rPr>
              <a:t>explain what ALCF, </a:t>
            </a:r>
            <a:r>
              <a:rPr lang="en" dirty="0">
                <a:sym typeface="Helvetica Neue"/>
              </a:rPr>
              <a:t>NERSC, </a:t>
            </a:r>
            <a:r>
              <a:rPr lang="en" dirty="0" smtClean="0">
                <a:sym typeface="Helvetica Neue"/>
              </a:rPr>
              <a:t>and OLCF are doing to welcome and support Python users in HPC</a:t>
            </a:r>
            <a:r>
              <a:rPr lang="en-US" dirty="0" smtClean="0">
                <a:sym typeface="Helvetica Neue"/>
              </a:rPr>
              <a:t>.</a:t>
            </a:r>
          </a:p>
          <a:p>
            <a:r>
              <a:rPr lang="en" dirty="0" smtClean="0">
                <a:sym typeface="Helvetica Neue"/>
              </a:rPr>
              <a:t>Provide guidance and best practices </a:t>
            </a:r>
            <a:r>
              <a:rPr lang="en-US" dirty="0" smtClean="0">
                <a:sym typeface="Helvetica Neue"/>
              </a:rPr>
              <a:t>for using </a:t>
            </a:r>
            <a:r>
              <a:rPr lang="en" dirty="0" smtClean="0">
                <a:sym typeface="Helvetica Neue"/>
              </a:rPr>
              <a:t>Python </a:t>
            </a:r>
            <a:r>
              <a:rPr lang="en-US" dirty="0" smtClean="0">
                <a:sym typeface="Helvetica Neue"/>
              </a:rPr>
              <a:t>in a HPC context.</a:t>
            </a:r>
          </a:p>
          <a:p>
            <a:r>
              <a:rPr lang="en-US" dirty="0" smtClean="0">
                <a:sym typeface="Helvetica Neue"/>
              </a:rPr>
              <a:t>Reveal common stumbling blocks that impact performance.</a:t>
            </a:r>
            <a:endParaRPr lang="en" dirty="0" smtClean="0">
              <a:sym typeface="Helvetica Neue"/>
            </a:endParaRPr>
          </a:p>
          <a:p>
            <a:r>
              <a:rPr lang="en-US" dirty="0" smtClean="0">
                <a:sym typeface="Helvetica Neue"/>
              </a:rPr>
              <a:t>Introduce </a:t>
            </a:r>
            <a:r>
              <a:rPr lang="en" dirty="0" smtClean="0">
                <a:sym typeface="Helvetica Neue"/>
              </a:rPr>
              <a:t>some great tools that now exist to support developers </a:t>
            </a:r>
            <a:r>
              <a:rPr lang="en-US" dirty="0" smtClean="0">
                <a:sym typeface="Helvetica Neue"/>
              </a:rPr>
              <a:t>using</a:t>
            </a:r>
            <a:r>
              <a:rPr lang="en" dirty="0" smtClean="0">
                <a:sym typeface="Helvetica Neue"/>
              </a:rPr>
              <a:t> Python in HPC</a:t>
            </a:r>
            <a:r>
              <a:rPr lang="en-US" dirty="0" smtClean="0">
                <a:sym typeface="Helvetica Neue"/>
              </a:rPr>
              <a:t> settings</a:t>
            </a:r>
            <a:r>
              <a:rPr lang="en" dirty="0" smtClean="0">
                <a:sym typeface="Helvetica Neue"/>
              </a:rPr>
              <a:t>.</a:t>
            </a:r>
          </a:p>
          <a:p>
            <a:endParaRPr lang="en" dirty="0" smtClean="0">
              <a:sym typeface="Helvetica Neue"/>
            </a:endParaRPr>
          </a:p>
          <a:p>
            <a:pPr marL="114300" indent="0">
              <a:buNone/>
            </a:pPr>
            <a:r>
              <a:rPr lang="en" dirty="0" smtClean="0">
                <a:sym typeface="Helvetica Neue"/>
              </a:rPr>
              <a:t>What we assume:</a:t>
            </a:r>
          </a:p>
          <a:p>
            <a:r>
              <a:rPr lang="en" dirty="0" smtClean="0">
                <a:sym typeface="Helvetica Neue"/>
              </a:rPr>
              <a:t>You know and use Python</a:t>
            </a:r>
            <a:endParaRPr lang="en-US" dirty="0" smtClean="0">
              <a:sym typeface="Helvetica Neue"/>
            </a:endParaRPr>
          </a:p>
          <a:p>
            <a:r>
              <a:rPr lang="en-US" dirty="0" smtClean="0">
                <a:sym typeface="Helvetica Neue"/>
              </a:rPr>
              <a:t>You have some </a:t>
            </a:r>
            <a:r>
              <a:rPr lang="en" dirty="0" smtClean="0">
                <a:sym typeface="Helvetica Neue"/>
              </a:rPr>
              <a:t>familiar</a:t>
            </a:r>
            <a:r>
              <a:rPr lang="en-US" dirty="0" err="1" smtClean="0">
                <a:sym typeface="Helvetica Neue"/>
              </a:rPr>
              <a:t>ity</a:t>
            </a:r>
            <a:r>
              <a:rPr lang="en" dirty="0" smtClean="0">
                <a:sym typeface="Helvetica Neue"/>
              </a:rPr>
              <a:t> with the Scientific Python Stack, or</a:t>
            </a:r>
          </a:p>
          <a:p>
            <a:r>
              <a:rPr lang="en" dirty="0" smtClean="0">
                <a:sym typeface="Helvetica Neue"/>
              </a:rPr>
              <a:t>You know and use HPC </a:t>
            </a:r>
            <a:r>
              <a:rPr lang="en-US" dirty="0" smtClean="0">
                <a:sym typeface="Helvetica Neue"/>
              </a:rPr>
              <a:t>resources </a:t>
            </a:r>
            <a:r>
              <a:rPr lang="en" dirty="0" smtClean="0">
                <a:sym typeface="Helvetica Neue"/>
              </a:rPr>
              <a:t>and are curious about using</a:t>
            </a:r>
            <a:br>
              <a:rPr lang="en" dirty="0" smtClean="0">
                <a:sym typeface="Helvetica Neue"/>
              </a:rPr>
            </a:br>
            <a:r>
              <a:rPr lang="en" dirty="0" smtClean="0">
                <a:sym typeface="Helvetica Neue"/>
              </a:rPr>
              <a:t>Python in your own HPC work.</a:t>
            </a:r>
          </a:p>
          <a:p>
            <a:endParaRPr lang="en" dirty="0">
              <a:sym typeface="Helvetica Neue"/>
            </a:endParaRPr>
          </a:p>
        </p:txBody>
      </p:sp>
      <p:sp>
        <p:nvSpPr>
          <p:cNvPr id="68" name="Shape 68"/>
          <p:cNvSpPr txBox="1">
            <a:spLocks noGrp="1"/>
          </p:cNvSpPr>
          <p:nvPr>
            <p:ph type="sldNum" idx="12"/>
          </p:nvPr>
        </p:nvSpPr>
        <p:spPr/>
        <p:txBody>
          <a:bodyPr/>
          <a:lstStyle/>
          <a:p>
            <a:fld id="{00000000-1234-1234-1234-123412341234}" type="slidenum">
              <a:rPr lang="is-IS" smtClean="0"/>
              <a:pPr/>
              <a:t>4</a:t>
            </a:fld>
            <a:endParaRPr lang="is-I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p:txBody>
          <a:bodyPr/>
          <a:lstStyle/>
          <a:p>
            <a:r>
              <a:rPr lang="en-US" dirty="0" smtClean="0">
                <a:sym typeface="Helvetica Neue"/>
              </a:rPr>
              <a:t>Developing Your Own</a:t>
            </a:r>
            <a:r>
              <a:rPr lang="en" dirty="0" smtClean="0">
                <a:sym typeface="Helvetica Neue"/>
              </a:rPr>
              <a:t> </a:t>
            </a:r>
            <a:r>
              <a:rPr lang="en-US" dirty="0" smtClean="0">
                <a:sym typeface="Helvetica Neue"/>
              </a:rPr>
              <a:t>Bindings and </a:t>
            </a:r>
            <a:r>
              <a:rPr lang="en" dirty="0" smtClean="0">
                <a:sym typeface="Helvetica Neue"/>
              </a:rPr>
              <a:t>Compiled Modules</a:t>
            </a:r>
            <a:endParaRPr lang="en" dirty="0">
              <a:sym typeface="Helvetica Neue"/>
            </a:endParaRPr>
          </a:p>
        </p:txBody>
      </p:sp>
      <p:sp>
        <p:nvSpPr>
          <p:cNvPr id="280" name="Shape 280"/>
          <p:cNvSpPr txBox="1">
            <a:spLocks noGrp="1"/>
          </p:cNvSpPr>
          <p:nvPr>
            <p:ph type="body" idx="1"/>
          </p:nvPr>
        </p:nvSpPr>
        <p:spPr/>
        <p:txBody>
          <a:bodyPr/>
          <a:lstStyle/>
          <a:p>
            <a:pPr marL="114300" indent="0">
              <a:buNone/>
            </a:pPr>
            <a:r>
              <a:rPr lang="en-US" dirty="0" smtClean="0">
                <a:sym typeface="Helvetica Neue"/>
              </a:rPr>
              <a:t>While not an exhaustive, common options for </a:t>
            </a:r>
            <a:r>
              <a:rPr lang="en" dirty="0" smtClean="0">
                <a:sym typeface="Helvetica Neue"/>
              </a:rPr>
              <a:t>using pre-compiled, </a:t>
            </a:r>
            <a:r>
              <a:rPr lang="en-US" dirty="0" err="1" smtClean="0">
                <a:sym typeface="Helvetica Neue"/>
              </a:rPr>
              <a:t>vectorized</a:t>
            </a:r>
            <a:r>
              <a:rPr lang="en-US" dirty="0" smtClean="0">
                <a:sym typeface="Helvetica Neue"/>
              </a:rPr>
              <a:t>, </a:t>
            </a:r>
            <a:r>
              <a:rPr lang="en" dirty="0" smtClean="0">
                <a:sym typeface="Helvetica Neue"/>
              </a:rPr>
              <a:t>threaded, GIL-free code for speed </a:t>
            </a:r>
            <a:r>
              <a:rPr lang="en-US" dirty="0" smtClean="0">
                <a:sym typeface="Helvetica Neue"/>
              </a:rPr>
              <a:t>from Python </a:t>
            </a:r>
            <a:r>
              <a:rPr lang="en" dirty="0" smtClean="0">
                <a:sym typeface="Helvetica Neue"/>
              </a:rPr>
              <a:t>include:</a:t>
            </a:r>
            <a:r>
              <a:rPr lang="en-US" dirty="0" smtClean="0">
                <a:sym typeface="Helvetica Neue"/>
              </a:rPr>
              <a:t/>
            </a:r>
            <a:br>
              <a:rPr lang="en-US" dirty="0" smtClean="0">
                <a:sym typeface="Helvetica Neue"/>
              </a:rPr>
            </a:br>
            <a:endParaRPr lang="en" dirty="0" smtClean="0">
              <a:sym typeface="Helvetica Neue"/>
            </a:endParaRPr>
          </a:p>
          <a:p>
            <a:r>
              <a:rPr lang="en" dirty="0" err="1" smtClean="0">
                <a:sym typeface="Helvetica Neue"/>
              </a:rPr>
              <a:t>Cython</a:t>
            </a:r>
            <a:r>
              <a:rPr lang="en-US" dirty="0" smtClean="0">
                <a:sym typeface="Helvetica Neue"/>
              </a:rPr>
              <a:t> – create C code from Python or a Python-like language </a:t>
            </a:r>
            <a:endParaRPr lang="en" dirty="0" smtClean="0">
              <a:sym typeface="Helvetica Neue"/>
            </a:endParaRPr>
          </a:p>
          <a:p>
            <a:r>
              <a:rPr lang="en" dirty="0" smtClean="0">
                <a:sym typeface="Helvetica Neue"/>
              </a:rPr>
              <a:t>F2</a:t>
            </a:r>
            <a:r>
              <a:rPr lang="en-US" dirty="0" smtClean="0">
                <a:sym typeface="Helvetica Neue"/>
              </a:rPr>
              <a:t>PY – wrap Fortran code</a:t>
            </a:r>
            <a:endParaRPr lang="en" dirty="0" smtClean="0">
              <a:sym typeface="Helvetica Neue"/>
            </a:endParaRPr>
          </a:p>
          <a:p>
            <a:r>
              <a:rPr lang="en" dirty="0" smtClean="0">
                <a:sym typeface="Helvetica Neue"/>
              </a:rPr>
              <a:t>PyBind11</a:t>
            </a:r>
            <a:r>
              <a:rPr lang="en-US" dirty="0" smtClean="0">
                <a:sym typeface="Helvetica Neue"/>
              </a:rPr>
              <a:t> – “s</a:t>
            </a:r>
            <a:r>
              <a:rPr lang="en-US" dirty="0" smtClean="0"/>
              <a:t>eamless </a:t>
            </a:r>
            <a:r>
              <a:rPr lang="en-US" dirty="0"/>
              <a:t>operability between C++11 and </a:t>
            </a:r>
            <a:r>
              <a:rPr lang="en-US" dirty="0" smtClean="0"/>
              <a:t>Python”</a:t>
            </a:r>
            <a:endParaRPr lang="en" dirty="0" smtClean="0">
              <a:sym typeface="Helvetica Neue"/>
            </a:endParaRPr>
          </a:p>
          <a:p>
            <a:r>
              <a:rPr lang="en-US" dirty="0">
                <a:sym typeface="Helvetica Neue"/>
              </a:rPr>
              <a:t>s</a:t>
            </a:r>
            <a:r>
              <a:rPr lang="en" dirty="0" smtClean="0">
                <a:sym typeface="Helvetica Neue"/>
              </a:rPr>
              <a:t>wig</a:t>
            </a:r>
            <a:r>
              <a:rPr lang="en-US" dirty="0" smtClean="0">
                <a:sym typeface="Helvetica Neue"/>
              </a:rPr>
              <a:t> – generate bindings for just about anything</a:t>
            </a:r>
            <a:endParaRPr lang="en" dirty="0" smtClean="0">
              <a:sym typeface="Helvetica Neue"/>
            </a:endParaRPr>
          </a:p>
          <a:p>
            <a:r>
              <a:rPr lang="en" dirty="0" smtClean="0">
                <a:sym typeface="Helvetica Neue"/>
              </a:rPr>
              <a:t>Boost</a:t>
            </a:r>
            <a:r>
              <a:rPr lang="en-US" dirty="0" smtClean="0">
                <a:sym typeface="Helvetica Neue"/>
              </a:rPr>
              <a:t>.Python </a:t>
            </a:r>
            <a:r>
              <a:rPr lang="en-US" dirty="0">
                <a:sym typeface="Helvetica Neue"/>
              </a:rPr>
              <a:t>–</a:t>
            </a:r>
            <a:r>
              <a:rPr lang="en-US" dirty="0" smtClean="0">
                <a:sym typeface="Helvetica Neue"/>
              </a:rPr>
              <a:t> “</a:t>
            </a:r>
            <a:r>
              <a:rPr lang="en-US" dirty="0">
                <a:sym typeface="Helvetica Neue"/>
              </a:rPr>
              <a:t>s</a:t>
            </a:r>
            <a:r>
              <a:rPr lang="en-US" dirty="0"/>
              <a:t>eamless operability between C</a:t>
            </a:r>
            <a:r>
              <a:rPr lang="en-US" dirty="0" smtClean="0"/>
              <a:t>++ </a:t>
            </a:r>
            <a:r>
              <a:rPr lang="en-US" dirty="0"/>
              <a:t>and </a:t>
            </a:r>
            <a:r>
              <a:rPr lang="en-US" dirty="0" smtClean="0"/>
              <a:t>Python”</a:t>
            </a:r>
            <a:endParaRPr lang="en" dirty="0" smtClean="0">
              <a:sym typeface="Helvetica Neue"/>
            </a:endParaRPr>
          </a:p>
          <a:p>
            <a:r>
              <a:rPr lang="en-US" dirty="0" err="1">
                <a:sym typeface="Helvetica Neue"/>
              </a:rPr>
              <a:t>c</a:t>
            </a:r>
            <a:r>
              <a:rPr lang="en" dirty="0" smtClean="0">
                <a:sym typeface="Helvetica Neue"/>
              </a:rPr>
              <a:t>types</a:t>
            </a:r>
            <a:r>
              <a:rPr lang="en-US" dirty="0" smtClean="0">
                <a:sym typeface="Helvetica Neue"/>
              </a:rPr>
              <a:t> – built-in Python FFI for interfacing C </a:t>
            </a:r>
            <a:r>
              <a:rPr lang="en-US" b="1" dirty="0" smtClean="0">
                <a:sym typeface="Helvetica Neue"/>
              </a:rPr>
              <a:t>an option of last resort</a:t>
            </a:r>
            <a:endParaRPr lang="en" dirty="0" smtClean="0">
              <a:sym typeface="Helvetica Neue"/>
            </a:endParaRPr>
          </a:p>
          <a:p>
            <a:r>
              <a:rPr lang="en" dirty="0" smtClean="0">
                <a:sym typeface="Helvetica Neue"/>
              </a:rPr>
              <a:t>Writing bindings in C/C++ </a:t>
            </a:r>
            <a:r>
              <a:rPr lang="en" dirty="0" smtClean="0">
                <a:sym typeface="Helvetica Neue"/>
                <a:hlinkClick r:id="rId3"/>
              </a:rPr>
              <a:t>http://dan.iel.fm/posts/python-c-extensions/</a:t>
            </a:r>
            <a:endParaRPr lang="en-US" dirty="0">
              <a:sym typeface="Helvetica Neue"/>
            </a:endParaRPr>
          </a:p>
          <a:p>
            <a:endParaRPr lang="en" dirty="0" smtClean="0">
              <a:sym typeface="Helvetica Neue"/>
            </a:endParaRPr>
          </a:p>
          <a:p>
            <a:endParaRPr lang="en" dirty="0">
              <a:sym typeface="Helvetica Neue"/>
            </a:endParaRPr>
          </a:p>
        </p:txBody>
      </p:sp>
      <p:sp>
        <p:nvSpPr>
          <p:cNvPr id="281" name="Shape 281"/>
          <p:cNvSpPr txBox="1">
            <a:spLocks noGrp="1"/>
          </p:cNvSpPr>
          <p:nvPr>
            <p:ph type="sldNum" idx="12"/>
          </p:nvPr>
        </p:nvSpPr>
        <p:spPr/>
        <p:txBody>
          <a:bodyPr/>
          <a:lstStyle/>
          <a:p>
            <a:fld id="{00000000-1234-1234-1234-123412341234}" type="slidenum">
              <a:rPr lang="is-IS" smtClean="0"/>
              <a:pPr/>
              <a:t>40</a:t>
            </a:fld>
            <a:endParaRPr lang="is-I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p:txBody>
          <a:bodyPr/>
          <a:lstStyle/>
          <a:p>
            <a:r>
              <a:rPr lang="en-US" dirty="0" smtClean="0">
                <a:sym typeface="Helvetica Neue"/>
              </a:rPr>
              <a:t>Developing Your Own Modules</a:t>
            </a:r>
            <a:r>
              <a:rPr lang="en" dirty="0" smtClean="0">
                <a:sym typeface="Helvetica Neue"/>
              </a:rPr>
              <a:t>: </a:t>
            </a:r>
            <a:r>
              <a:rPr lang="en" dirty="0" err="1" smtClean="0">
                <a:sym typeface="Helvetica Neue"/>
              </a:rPr>
              <a:t>Cython</a:t>
            </a:r>
            <a:endParaRPr lang="en" dirty="0">
              <a:sym typeface="Helvetica Neue"/>
            </a:endParaRPr>
          </a:p>
        </p:txBody>
      </p:sp>
      <p:sp>
        <p:nvSpPr>
          <p:cNvPr id="287" name="Shape 287"/>
          <p:cNvSpPr txBox="1">
            <a:spLocks noGrp="1"/>
          </p:cNvSpPr>
          <p:nvPr>
            <p:ph type="body" idx="1"/>
          </p:nvPr>
        </p:nvSpPr>
        <p:spPr/>
        <p:txBody>
          <a:bodyPr/>
          <a:lstStyle/>
          <a:p>
            <a:r>
              <a:rPr lang="en" dirty="0" err="1" smtClean="0">
                <a:sym typeface="Helvetica Neue"/>
              </a:rPr>
              <a:t>Cython</a:t>
            </a:r>
            <a:r>
              <a:rPr lang="en" dirty="0" smtClean="0">
                <a:sym typeface="Helvetica Neue"/>
              </a:rPr>
              <a:t> is a meant to make writing C extensions easy</a:t>
            </a:r>
          </a:p>
          <a:p>
            <a:r>
              <a:rPr lang="en" dirty="0" smtClean="0">
                <a:sym typeface="Helvetica Neue"/>
              </a:rPr>
              <a:t>Naive usage can offer x12 speedups</a:t>
            </a:r>
          </a:p>
          <a:p>
            <a:r>
              <a:rPr lang="en" dirty="0" smtClean="0">
                <a:sym typeface="Helvetica Neue"/>
              </a:rPr>
              <a:t>Builds on Python syntax</a:t>
            </a:r>
          </a:p>
          <a:p>
            <a:r>
              <a:rPr lang="en" dirty="0" smtClean="0">
                <a:sym typeface="Helvetica Neue"/>
              </a:rPr>
              <a:t>Translates .</a:t>
            </a:r>
            <a:r>
              <a:rPr lang="en" dirty="0" err="1" smtClean="0">
                <a:sym typeface="Helvetica Neue"/>
              </a:rPr>
              <a:t>pyx</a:t>
            </a:r>
            <a:r>
              <a:rPr lang="en" dirty="0" smtClean="0">
                <a:sym typeface="Helvetica Neue"/>
              </a:rPr>
              <a:t> files to C which compiles</a:t>
            </a:r>
          </a:p>
          <a:p>
            <a:r>
              <a:rPr lang="en" dirty="0" smtClean="0">
                <a:sym typeface="Helvetica Neue"/>
              </a:rPr>
              <a:t>Provides interfaces for using functionality from </a:t>
            </a:r>
            <a:r>
              <a:rPr lang="en" dirty="0" err="1" smtClean="0">
                <a:sym typeface="Helvetica Neue"/>
              </a:rPr>
              <a:t>OpenMP</a:t>
            </a:r>
            <a:r>
              <a:rPr lang="en" dirty="0" smtClean="0">
                <a:sym typeface="Helvetica Neue"/>
              </a:rPr>
              <a:t>, CPython, </a:t>
            </a:r>
            <a:r>
              <a:rPr lang="en" dirty="0" err="1" smtClean="0">
                <a:sym typeface="Helvetica Neue"/>
              </a:rPr>
              <a:t>libc</a:t>
            </a:r>
            <a:r>
              <a:rPr lang="en" dirty="0" smtClean="0">
                <a:sym typeface="Helvetica Neue"/>
              </a:rPr>
              <a:t>, </a:t>
            </a:r>
            <a:r>
              <a:rPr lang="en" dirty="0" err="1" smtClean="0">
                <a:sym typeface="Helvetica Neue"/>
              </a:rPr>
              <a:t>libc</a:t>
            </a:r>
            <a:r>
              <a:rPr lang="en" dirty="0" smtClean="0">
                <a:sym typeface="Helvetica Neue"/>
              </a:rPr>
              <a:t>++, </a:t>
            </a:r>
            <a:r>
              <a:rPr lang="en" dirty="0" err="1" smtClean="0">
                <a:sym typeface="Helvetica Neue"/>
              </a:rPr>
              <a:t>NumPy</a:t>
            </a:r>
            <a:r>
              <a:rPr lang="en" dirty="0" smtClean="0">
                <a:sym typeface="Helvetica Neue"/>
              </a:rPr>
              <a:t>, and more</a:t>
            </a:r>
          </a:p>
          <a:p>
            <a:r>
              <a:rPr lang="en" dirty="0" smtClean="0">
                <a:sym typeface="Helvetica Neue"/>
              </a:rPr>
              <a:t>Works best when you can statically type variables</a:t>
            </a:r>
          </a:p>
          <a:p>
            <a:r>
              <a:rPr lang="en" dirty="0" smtClean="0">
                <a:sym typeface="Helvetica Neue"/>
              </a:rPr>
              <a:t>Lets you turn off the GIL</a:t>
            </a:r>
            <a:endParaRPr lang="en-US" dirty="0" smtClean="0">
              <a:sym typeface="Helvetica Neue"/>
            </a:endParaRPr>
          </a:p>
          <a:p>
            <a:r>
              <a:rPr lang="en-US" dirty="0" smtClean="0">
                <a:sym typeface="Helvetica Neue"/>
              </a:rPr>
              <a:t>Provides annotations to guide development</a:t>
            </a:r>
            <a:endParaRPr lang="en" dirty="0">
              <a:sym typeface="Helvetica Neue"/>
            </a:endParaRPr>
          </a:p>
        </p:txBody>
      </p:sp>
      <p:sp>
        <p:nvSpPr>
          <p:cNvPr id="288" name="Shape 288"/>
          <p:cNvSpPr txBox="1">
            <a:spLocks noGrp="1"/>
          </p:cNvSpPr>
          <p:nvPr>
            <p:ph type="sldNum" idx="12"/>
          </p:nvPr>
        </p:nvSpPr>
        <p:spPr/>
        <p:txBody>
          <a:bodyPr/>
          <a:lstStyle/>
          <a:p>
            <a:fld id="{00000000-1234-1234-1234-123412341234}" type="slidenum">
              <a:rPr lang="is-IS" smtClean="0"/>
              <a:pPr/>
              <a:t>41</a:t>
            </a:fld>
            <a:endParaRPr lang="is-I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title"/>
          </p:nvPr>
        </p:nvSpPr>
        <p:spPr/>
        <p:txBody>
          <a:bodyPr/>
          <a:lstStyle/>
          <a:p>
            <a:r>
              <a:rPr lang="en-US" dirty="0">
                <a:sym typeface="Helvetica Neue"/>
              </a:rPr>
              <a:t>Developing Your Own Modules</a:t>
            </a:r>
            <a:r>
              <a:rPr lang="en" dirty="0">
                <a:sym typeface="Helvetica Neue"/>
              </a:rPr>
              <a:t>: </a:t>
            </a:r>
            <a:r>
              <a:rPr lang="en" dirty="0" err="1">
                <a:sym typeface="Helvetica Neue"/>
              </a:rPr>
              <a:t>Cython</a:t>
            </a:r>
            <a:endParaRPr lang="en" dirty="0">
              <a:sym typeface="Helvetica Neue"/>
            </a:endParaRPr>
          </a:p>
        </p:txBody>
      </p:sp>
      <p:sp>
        <p:nvSpPr>
          <p:cNvPr id="4" name="Text Placeholder 3"/>
          <p:cNvSpPr>
            <a:spLocks noGrp="1"/>
          </p:cNvSpPr>
          <p:nvPr>
            <p:ph type="body" idx="1"/>
          </p:nvPr>
        </p:nvSpPr>
        <p:spPr>
          <a:xfrm>
            <a:off x="415492" y="1026968"/>
            <a:ext cx="11740080" cy="4818590"/>
          </a:xfrm>
        </p:spPr>
        <p:txBody>
          <a:bodyPr/>
          <a:lstStyle/>
          <a:p>
            <a:pPr marL="0" indent="0" fontAlgn="auto">
              <a:lnSpc>
                <a:spcPct val="100000"/>
              </a:lnSpc>
              <a:buClrTx/>
              <a:buSzTx/>
              <a:buNone/>
            </a:pPr>
            <a:r>
              <a:rPr lang="en-US" dirty="0" smtClean="0"/>
              <a:t>Using </a:t>
            </a:r>
            <a:r>
              <a:rPr lang="en-US" b="1" dirty="0" err="1" smtClean="0">
                <a:latin typeface="Andale Mono" charset="0"/>
                <a:ea typeface="Andale Mono" charset="0"/>
                <a:cs typeface="Andale Mono" charset="0"/>
              </a:rPr>
              <a:t>cython</a:t>
            </a:r>
            <a:r>
              <a:rPr lang="en-US" b="1" dirty="0" smtClean="0">
                <a:latin typeface="Andale Mono" charset="0"/>
                <a:ea typeface="Andale Mono" charset="0"/>
                <a:cs typeface="Andale Mono" charset="0"/>
              </a:rPr>
              <a:t> -a ${</a:t>
            </a:r>
            <a:r>
              <a:rPr lang="en-US" b="1" dirty="0" err="1" smtClean="0">
                <a:latin typeface="Andale Mono" charset="0"/>
                <a:ea typeface="Andale Mono" charset="0"/>
                <a:cs typeface="Andale Mono" charset="0"/>
              </a:rPr>
              <a:t>sourcefile</a:t>
            </a:r>
            <a:r>
              <a:rPr lang="en-US" b="1" dirty="0" smtClean="0">
                <a:latin typeface="Andale Mono" charset="0"/>
                <a:ea typeface="Andale Mono" charset="0"/>
                <a:cs typeface="Andale Mono" charset="0"/>
              </a:rPr>
              <a:t>}.{</a:t>
            </a:r>
            <a:r>
              <a:rPr lang="en-US" b="1" dirty="0" err="1">
                <a:latin typeface="Andale Mono" charset="0"/>
                <a:ea typeface="Andale Mono" charset="0"/>
                <a:cs typeface="Andale Mono" charset="0"/>
              </a:rPr>
              <a:t>pyx,py</a:t>
            </a:r>
            <a:r>
              <a:rPr lang="en-US" b="1" dirty="0" smtClean="0">
                <a:latin typeface="Andale Mono" charset="0"/>
                <a:ea typeface="Andale Mono" charset="0"/>
                <a:cs typeface="Andale Mono" charset="0"/>
              </a:rPr>
              <a:t>}, </a:t>
            </a:r>
            <a:r>
              <a:rPr lang="en-US" dirty="0" smtClean="0"/>
              <a:t>we can get guidance on where a module built with </a:t>
            </a:r>
            <a:r>
              <a:rPr lang="en-US" dirty="0" err="1" smtClean="0"/>
              <a:t>Cython</a:t>
            </a:r>
            <a:r>
              <a:rPr lang="en-US" dirty="0" smtClean="0"/>
              <a:t> would have to interact with CPython and lose performance:</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294" name="Shape 294"/>
          <p:cNvSpPr txBox="1">
            <a:spLocks noGrp="1"/>
          </p:cNvSpPr>
          <p:nvPr>
            <p:ph type="sldNum" idx="12"/>
          </p:nvPr>
        </p:nvSpPr>
        <p:spPr>
          <a:xfrm>
            <a:off x="11293669" y="5707956"/>
            <a:ext cx="861903" cy="555039"/>
          </a:xfrm>
        </p:spPr>
        <p:txBody>
          <a:bodyPr/>
          <a:lstStyle/>
          <a:p>
            <a:fld id="{00000000-1234-1234-1234-123412341234}" type="slidenum">
              <a:rPr lang="is-IS" smtClean="0"/>
              <a:pPr/>
              <a:t>42</a:t>
            </a:fld>
            <a:endParaRPr lang="is-IS"/>
          </a:p>
        </p:txBody>
      </p:sp>
      <p:pic>
        <p:nvPicPr>
          <p:cNvPr id="295" name="Shape 295" descr="Screen Shot 2017-06-06 at 5.38.23 PM.png"/>
          <p:cNvPicPr preferRelativeResize="0"/>
          <p:nvPr/>
        </p:nvPicPr>
        <p:blipFill>
          <a:blip r:embed="rId3">
            <a:alphaModFix/>
          </a:blip>
          <a:stretch>
            <a:fillRect/>
          </a:stretch>
        </p:blipFill>
        <p:spPr>
          <a:xfrm>
            <a:off x="415491" y="2330008"/>
            <a:ext cx="5381965" cy="3711028"/>
          </a:xfrm>
          <a:prstGeom prst="rect">
            <a:avLst/>
          </a:prstGeom>
          <a:noFill/>
          <a:ln>
            <a:noFill/>
          </a:ln>
        </p:spPr>
      </p:pic>
      <p:pic>
        <p:nvPicPr>
          <p:cNvPr id="296" name="Shape 296" descr="Screen Shot 2017-06-06 at 5.13.23 PM.png"/>
          <p:cNvPicPr preferRelativeResize="0"/>
          <p:nvPr/>
        </p:nvPicPr>
        <p:blipFill>
          <a:blip r:embed="rId4">
            <a:alphaModFix/>
          </a:blip>
          <a:stretch>
            <a:fillRect/>
          </a:stretch>
        </p:blipFill>
        <p:spPr>
          <a:xfrm>
            <a:off x="5932367" y="2330008"/>
            <a:ext cx="4875539" cy="425067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title"/>
          </p:nvPr>
        </p:nvSpPr>
        <p:spPr/>
        <p:txBody>
          <a:bodyPr/>
          <a:lstStyle/>
          <a:p>
            <a:r>
              <a:rPr lang="en-US" dirty="0">
                <a:sym typeface="Helvetica Neue"/>
              </a:rPr>
              <a:t>Developing Your Own Modules</a:t>
            </a:r>
            <a:r>
              <a:rPr lang="en" dirty="0" smtClean="0">
                <a:sym typeface="Helvetica Neue"/>
              </a:rPr>
              <a:t>:</a:t>
            </a:r>
            <a:r>
              <a:rPr lang="en-US" dirty="0" smtClean="0">
                <a:sym typeface="Helvetica Neue"/>
              </a:rPr>
              <a:t> </a:t>
            </a:r>
            <a:r>
              <a:rPr lang="en" dirty="0" smtClean="0">
                <a:sym typeface="Helvetica Neue"/>
              </a:rPr>
              <a:t>f2py</a:t>
            </a:r>
            <a:endParaRPr lang="en" dirty="0">
              <a:sym typeface="Helvetica Neue"/>
            </a:endParaRPr>
          </a:p>
        </p:txBody>
      </p:sp>
      <p:sp>
        <p:nvSpPr>
          <p:cNvPr id="302" name="Shape 302"/>
          <p:cNvSpPr txBox="1">
            <a:spLocks noGrp="1"/>
          </p:cNvSpPr>
          <p:nvPr>
            <p:ph type="body" idx="1"/>
          </p:nvPr>
        </p:nvSpPr>
        <p:spPr>
          <a:xfrm>
            <a:off x="415492" y="1131899"/>
            <a:ext cx="11357841" cy="4555200"/>
          </a:xfrm>
        </p:spPr>
        <p:txBody>
          <a:bodyPr/>
          <a:lstStyle/>
          <a:p>
            <a:pPr marL="114300" indent="0">
              <a:buNone/>
            </a:pPr>
            <a:r>
              <a:rPr lang="en" dirty="0" smtClean="0">
                <a:sym typeface="Helvetica Neue"/>
              </a:rPr>
              <a:t/>
            </a:r>
            <a:br>
              <a:rPr lang="en" dirty="0" smtClean="0">
                <a:sym typeface="Helvetica Neue"/>
              </a:rPr>
            </a:br>
            <a:endParaRPr lang="en" dirty="0">
              <a:sym typeface="Helvetica Neue"/>
            </a:endParaRPr>
          </a:p>
        </p:txBody>
      </p:sp>
      <p:sp>
        <p:nvSpPr>
          <p:cNvPr id="303" name="Shape 303"/>
          <p:cNvSpPr txBox="1">
            <a:spLocks noGrp="1"/>
          </p:cNvSpPr>
          <p:nvPr>
            <p:ph type="sldNum" idx="12"/>
          </p:nvPr>
        </p:nvSpPr>
        <p:spPr/>
        <p:txBody>
          <a:bodyPr/>
          <a:lstStyle/>
          <a:p>
            <a:fld id="{00000000-1234-1234-1234-123412341234}" type="slidenum">
              <a:rPr lang="fi-FI" smtClean="0"/>
              <a:pPr/>
              <a:t>43</a:t>
            </a:fld>
            <a:endParaRPr lang="fi-FI"/>
          </a:p>
        </p:txBody>
      </p:sp>
      <p:pic>
        <p:nvPicPr>
          <p:cNvPr id="304" name="Shape 304" descr="Screen Shot 2017-06-06 at 5.53.03 PM.png"/>
          <p:cNvPicPr preferRelativeResize="0"/>
          <p:nvPr/>
        </p:nvPicPr>
        <p:blipFill>
          <a:blip r:embed="rId3">
            <a:alphaModFix/>
          </a:blip>
          <a:stretch>
            <a:fillRect/>
          </a:stretch>
        </p:blipFill>
        <p:spPr>
          <a:xfrm>
            <a:off x="573446" y="1594843"/>
            <a:ext cx="6899650" cy="5049175"/>
          </a:xfrm>
          <a:prstGeom prst="rect">
            <a:avLst/>
          </a:prstGeom>
          <a:noFill/>
          <a:ln>
            <a:noFill/>
          </a:ln>
        </p:spPr>
      </p:pic>
      <p:sp>
        <p:nvSpPr>
          <p:cNvPr id="6" name="TextBox 5"/>
          <p:cNvSpPr txBox="1"/>
          <p:nvPr/>
        </p:nvSpPr>
        <p:spPr>
          <a:xfrm>
            <a:off x="415492" y="1105594"/>
            <a:ext cx="9306650" cy="433965"/>
          </a:xfrm>
          <a:prstGeom prst="rect">
            <a:avLst/>
          </a:prstGeom>
          <a:noFill/>
        </p:spPr>
        <p:txBody>
          <a:bodyPr wrap="none" lIns="118872" tIns="91440" rIns="118872" bIns="91440" rtlCol="0" anchor="ctr" anchorCtr="0">
            <a:spAutoFit/>
          </a:bodyPr>
          <a:lstStyle/>
          <a:p>
            <a:pPr algn="l">
              <a:lnSpc>
                <a:spcPct val="90000"/>
              </a:lnSpc>
            </a:pPr>
            <a:r>
              <a:rPr lang="en-US" dirty="0" smtClean="0"/>
              <a:t>f</a:t>
            </a:r>
            <a:r>
              <a:rPr lang="en-US" dirty="0" smtClean="0"/>
              <a:t>2py comes with </a:t>
            </a:r>
            <a:r>
              <a:rPr lang="en-US" dirty="0" err="1" smtClean="0"/>
              <a:t>NumPy</a:t>
            </a:r>
            <a:r>
              <a:rPr lang="en-US" dirty="0" smtClean="0"/>
              <a:t> and can be used to rapidly generate wrappers for Fortran code  </a:t>
            </a:r>
            <a:endParaRPr lang="en-US" dirty="0" smtClean="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p:txBody>
          <a:bodyPr/>
          <a:lstStyle/>
          <a:p>
            <a:r>
              <a:rPr lang="en-US" dirty="0" smtClean="0">
                <a:sym typeface="Helvetica Neue"/>
              </a:rPr>
              <a:t>Other </a:t>
            </a:r>
            <a:r>
              <a:rPr lang="en-US" dirty="0">
                <a:sym typeface="Helvetica Neue"/>
              </a:rPr>
              <a:t>T</a:t>
            </a:r>
            <a:r>
              <a:rPr lang="en-US" dirty="0" smtClean="0">
                <a:sym typeface="Helvetica Neue"/>
              </a:rPr>
              <a:t>ools for Performance</a:t>
            </a:r>
            <a:endParaRPr lang="en" dirty="0">
              <a:sym typeface="Helvetica Neue"/>
            </a:endParaRPr>
          </a:p>
        </p:txBody>
      </p:sp>
      <p:sp>
        <p:nvSpPr>
          <p:cNvPr id="4" name="Text Placeholder 3"/>
          <p:cNvSpPr>
            <a:spLocks noGrp="1"/>
          </p:cNvSpPr>
          <p:nvPr>
            <p:ph type="body" idx="1"/>
          </p:nvPr>
        </p:nvSpPr>
        <p:spPr/>
        <p:txBody>
          <a:bodyPr/>
          <a:lstStyle/>
          <a:p>
            <a:pPr marL="114300" indent="0">
              <a:buNone/>
            </a:pPr>
            <a:r>
              <a:rPr lang="en-US" dirty="0" smtClean="0"/>
              <a:t>There are a handful of projects that seek to improve performance of pure Python code. Two noteworthy options are:</a:t>
            </a:r>
          </a:p>
          <a:p>
            <a:pPr marL="114300" indent="0">
              <a:buNone/>
            </a:pPr>
            <a:endParaRPr lang="en-US" dirty="0" smtClean="0"/>
          </a:p>
          <a:p>
            <a:r>
              <a:rPr lang="en-US" dirty="0" err="1" smtClean="0"/>
              <a:t>Numba</a:t>
            </a:r>
            <a:r>
              <a:rPr lang="en-US" dirty="0" smtClean="0"/>
              <a:t> – a Python JIT</a:t>
            </a:r>
          </a:p>
          <a:p>
            <a:pPr lvl="1"/>
            <a:r>
              <a:rPr lang="en-US" dirty="0" smtClean="0"/>
              <a:t>Sponsored by Continuum (now </a:t>
            </a:r>
            <a:r>
              <a:rPr lang="en-US" dirty="0"/>
              <a:t>Anaconda, Inc</a:t>
            </a:r>
            <a:r>
              <a:rPr lang="en-US" dirty="0" smtClean="0"/>
              <a:t>.)</a:t>
            </a:r>
          </a:p>
          <a:p>
            <a:pPr lvl="1"/>
            <a:r>
              <a:rPr lang="en-US" dirty="0" smtClean="0"/>
              <a:t>Can target CPUs and GPUs</a:t>
            </a:r>
          </a:p>
          <a:p>
            <a:pPr lvl="1"/>
            <a:r>
              <a:rPr lang="en-US" dirty="0" smtClean="0"/>
              <a:t>Relies on decorators</a:t>
            </a:r>
            <a:br>
              <a:rPr lang="en-US" dirty="0" smtClean="0"/>
            </a:br>
            <a:endParaRPr lang="en-US" dirty="0" smtClean="0"/>
          </a:p>
          <a:p>
            <a:r>
              <a:rPr lang="en-US" dirty="0" err="1" smtClean="0"/>
              <a:t>PyPy</a:t>
            </a:r>
            <a:r>
              <a:rPr lang="en-US" dirty="0" smtClean="0"/>
              <a:t> – an alternative to CPython </a:t>
            </a:r>
          </a:p>
          <a:p>
            <a:pPr lvl="1"/>
            <a:r>
              <a:rPr lang="en-US" dirty="0" smtClean="0"/>
              <a:t>Not yet 100% compatible with CPython and all modules</a:t>
            </a:r>
          </a:p>
          <a:p>
            <a:pPr lvl="1"/>
            <a:r>
              <a:rPr lang="en-US" dirty="0" smtClean="0"/>
              <a:t>No code changes required</a:t>
            </a:r>
            <a:endParaRPr lang="en-US" dirty="0"/>
          </a:p>
        </p:txBody>
      </p:sp>
      <p:sp>
        <p:nvSpPr>
          <p:cNvPr id="457" name="Shape 457"/>
          <p:cNvSpPr txBox="1">
            <a:spLocks noGrp="1"/>
          </p:cNvSpPr>
          <p:nvPr>
            <p:ph type="sldNum" idx="12"/>
          </p:nvPr>
        </p:nvSpPr>
        <p:spPr/>
        <p:txBody>
          <a:bodyPr/>
          <a:lstStyle/>
          <a:p>
            <a:fld id="{00000000-1234-1234-1234-123412341234}" type="slidenum">
              <a:rPr lang="en" smtClean="0"/>
              <a:pPr/>
              <a:t>44</a:t>
            </a:fld>
            <a:endParaRPr lang="e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520423" y="2482127"/>
            <a:ext cx="11357841" cy="763500"/>
          </a:xfrm>
        </p:spPr>
        <p:txBody>
          <a:bodyPr/>
          <a:lstStyle/>
          <a:p>
            <a:r>
              <a:rPr lang="en-US" sz="4400" dirty="0" smtClean="0">
                <a:sym typeface="Helvetica Neue"/>
              </a:rPr>
              <a:t>Python Parallelism</a:t>
            </a:r>
            <a:br>
              <a:rPr lang="en-US" sz="4400" dirty="0" smtClean="0">
                <a:sym typeface="Helvetica Neue"/>
              </a:rPr>
            </a:br>
            <a:r>
              <a:rPr lang="en-US" sz="4400" dirty="0" smtClean="0">
                <a:sym typeface="Helvetica Neue"/>
              </a:rPr>
              <a:t>	</a:t>
            </a:r>
            <a:endParaRPr lang="en" sz="4400" dirty="0" smtClean="0">
              <a:sym typeface="Helvetica Neue"/>
            </a:endParaRPr>
          </a:p>
        </p:txBody>
      </p:sp>
      <p:sp>
        <p:nvSpPr>
          <p:cNvPr id="167" name="Shape 167"/>
          <p:cNvSpPr txBox="1">
            <a:spLocks noGrp="1"/>
          </p:cNvSpPr>
          <p:nvPr>
            <p:ph type="sldNum" idx="12"/>
          </p:nvPr>
        </p:nvSpPr>
        <p:spPr/>
        <p:txBody>
          <a:bodyPr/>
          <a:lstStyle/>
          <a:p>
            <a:fld id="{00000000-1234-1234-1234-123412341234}" type="slidenum">
              <a:rPr lang="is-IS" smtClean="0"/>
              <a:pPr/>
              <a:t>45</a:t>
            </a:fld>
            <a:endParaRPr lang="is-IS"/>
          </a:p>
        </p:txBody>
      </p:sp>
    </p:spTree>
    <p:extLst>
      <p:ext uri="{BB962C8B-B14F-4D97-AF65-F5344CB8AC3E}">
        <p14:creationId xmlns:p14="http://schemas.microsoft.com/office/powerpoint/2010/main" val="2071424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402648" y="274748"/>
            <a:ext cx="10057890" cy="892844"/>
          </a:xfrm>
          <a:prstGeom prst="rect">
            <a:avLst/>
          </a:prstGeom>
        </p:spPr>
        <p:txBody>
          <a:bodyPr spcFirstLastPara="1" vert="horz" wrap="square" lIns="34290" tIns="34290" rIns="34290" bIns="34290" numCol="1" anchor="t" anchorCtr="0" compatLnSpc="1">
            <a:prstTxWarp prst="textNoShape">
              <a:avLst/>
            </a:prstTxWarp>
            <a:noAutofit/>
          </a:bodyPr>
          <a:lstStyle/>
          <a:p>
            <a:pPr algn="ctr">
              <a:lnSpc>
                <a:spcPct val="100000"/>
              </a:lnSpc>
            </a:pPr>
            <a:r>
              <a:rPr lang="en-US" dirty="0" smtClean="0">
                <a:solidFill>
                  <a:srgbClr val="000000"/>
                </a:solidFill>
                <a:latin typeface="Arial"/>
                <a:ea typeface="Arial"/>
                <a:cs typeface="Arial"/>
                <a:sym typeface="Arial"/>
              </a:rPr>
              <a:t>Overview of Parallel and </a:t>
            </a:r>
            <a:r>
              <a:rPr lang="en-US" dirty="0">
                <a:solidFill>
                  <a:srgbClr val="000000"/>
                </a:solidFill>
                <a:latin typeface="Arial"/>
                <a:ea typeface="Arial"/>
                <a:cs typeface="Arial"/>
                <a:sym typeface="Arial"/>
              </a:rPr>
              <a:t>Distributed </a:t>
            </a:r>
            <a:r>
              <a:rPr lang="en-US" dirty="0" smtClean="0">
                <a:solidFill>
                  <a:srgbClr val="000000"/>
                </a:solidFill>
                <a:latin typeface="Arial"/>
                <a:ea typeface="Arial"/>
                <a:cs typeface="Arial"/>
                <a:sym typeface="Arial"/>
              </a:rPr>
              <a:t>Programming Options</a:t>
            </a:r>
            <a:endParaRPr lang="en-US" dirty="0">
              <a:solidFill>
                <a:srgbClr val="000000"/>
              </a:solidFill>
              <a:latin typeface="Arial"/>
              <a:ea typeface="Arial"/>
              <a:cs typeface="Arial"/>
              <a:sym typeface="Arial"/>
            </a:endParaRPr>
          </a:p>
        </p:txBody>
      </p:sp>
      <p:sp>
        <p:nvSpPr>
          <p:cNvPr id="306" name="Shape 306"/>
          <p:cNvSpPr txBox="1">
            <a:spLocks noGrp="1"/>
          </p:cNvSpPr>
          <p:nvPr>
            <p:ph type="body" idx="1"/>
          </p:nvPr>
        </p:nvSpPr>
        <p:spPr>
          <a:xfrm>
            <a:off x="402647" y="992349"/>
            <a:ext cx="11319661" cy="5503545"/>
          </a:xfrm>
          <a:prstGeom prst="rect">
            <a:avLst/>
          </a:prstGeom>
        </p:spPr>
        <p:txBody>
          <a:bodyPr spcFirstLastPara="1" vert="horz" wrap="square" lIns="34290" tIns="34290" rIns="34290" bIns="34290" numCol="1" anchor="t" anchorCtr="0" compatLnSpc="1">
            <a:prstTxWarp prst="textNoShape">
              <a:avLst/>
            </a:prstTxWarp>
            <a:noAutofit/>
          </a:bodyPr>
          <a:lstStyle/>
          <a:p>
            <a:pPr>
              <a:lnSpc>
                <a:spcPct val="100000"/>
              </a:lnSpc>
              <a:buNone/>
            </a:pPr>
            <a:r>
              <a:rPr lang="en-US" sz="2000" b="1" dirty="0">
                <a:solidFill>
                  <a:srgbClr val="000000"/>
                </a:solidFill>
                <a:ea typeface="Arial"/>
                <a:cs typeface="Arial"/>
                <a:sym typeface="Arial"/>
              </a:rPr>
              <a:t>threading</a:t>
            </a:r>
          </a:p>
          <a:p>
            <a:pPr marL="342900" indent="-182880">
              <a:lnSpc>
                <a:spcPct val="100000"/>
              </a:lnSpc>
              <a:buClr>
                <a:srgbClr val="000000"/>
              </a:buClr>
              <a:buSzPct val="100000"/>
              <a:buFont typeface="Arial"/>
              <a:buChar char="●"/>
            </a:pPr>
            <a:r>
              <a:rPr lang="en-US" sz="2000" dirty="0">
                <a:solidFill>
                  <a:srgbClr val="000000"/>
                </a:solidFill>
                <a:ea typeface="Arial"/>
                <a:cs typeface="Arial"/>
                <a:sym typeface="Arial"/>
              </a:rPr>
              <a:t>useful for certain concurrency issues, not </a:t>
            </a:r>
            <a:r>
              <a:rPr lang="en-US" sz="2000" dirty="0" smtClean="0">
                <a:solidFill>
                  <a:srgbClr val="000000"/>
                </a:solidFill>
                <a:ea typeface="Arial"/>
                <a:cs typeface="Arial"/>
                <a:sym typeface="Arial"/>
              </a:rPr>
              <a:t>really usable </a:t>
            </a:r>
            <a:r>
              <a:rPr lang="en-US" sz="2000" dirty="0">
                <a:solidFill>
                  <a:srgbClr val="000000"/>
                </a:solidFill>
                <a:ea typeface="Arial"/>
                <a:cs typeface="Arial"/>
                <a:sym typeface="Arial"/>
              </a:rPr>
              <a:t>for parallel computing due </a:t>
            </a:r>
            <a:r>
              <a:rPr lang="en-US" sz="2000" dirty="0" smtClean="0">
                <a:solidFill>
                  <a:srgbClr val="000000"/>
                </a:solidFill>
                <a:ea typeface="Arial"/>
                <a:cs typeface="Arial"/>
                <a:sym typeface="Arial"/>
              </a:rPr>
              <a:t>to the GIL</a:t>
            </a:r>
            <a:endParaRPr lang="en-US" sz="2000" dirty="0">
              <a:solidFill>
                <a:srgbClr val="000000"/>
              </a:solidFill>
              <a:ea typeface="Arial"/>
              <a:cs typeface="Arial"/>
              <a:sym typeface="Arial"/>
            </a:endParaRPr>
          </a:p>
          <a:p>
            <a:pPr>
              <a:lnSpc>
                <a:spcPct val="100000"/>
              </a:lnSpc>
              <a:buNone/>
            </a:pPr>
            <a:r>
              <a:rPr lang="en-US" sz="2000" dirty="0">
                <a:solidFill>
                  <a:srgbClr val="000000"/>
                </a:solidFill>
                <a:ea typeface="Arial"/>
                <a:cs typeface="Arial"/>
                <a:sym typeface="Arial"/>
              </a:rPr>
              <a:t> </a:t>
            </a:r>
          </a:p>
          <a:p>
            <a:pPr>
              <a:lnSpc>
                <a:spcPct val="100000"/>
              </a:lnSpc>
              <a:buNone/>
            </a:pPr>
            <a:r>
              <a:rPr lang="en-US" sz="2000" b="1" dirty="0" err="1">
                <a:solidFill>
                  <a:srgbClr val="000000"/>
                </a:solidFill>
                <a:ea typeface="Arial"/>
                <a:cs typeface="Arial"/>
                <a:sym typeface="Arial"/>
              </a:rPr>
              <a:t>subprocess</a:t>
            </a:r>
            <a:endParaRPr lang="en-US" sz="2000" b="1" dirty="0">
              <a:solidFill>
                <a:srgbClr val="000000"/>
              </a:solidFill>
              <a:ea typeface="Arial"/>
              <a:cs typeface="Arial"/>
              <a:sym typeface="Arial"/>
            </a:endParaRPr>
          </a:p>
          <a:p>
            <a:pPr marL="342900" indent="-182880">
              <a:lnSpc>
                <a:spcPct val="100000"/>
              </a:lnSpc>
              <a:buClr>
                <a:srgbClr val="000000"/>
              </a:buClr>
              <a:buSzPct val="100000"/>
              <a:buFont typeface="Arial"/>
              <a:buChar char="●"/>
            </a:pPr>
            <a:r>
              <a:rPr lang="en-US" sz="2000" dirty="0">
                <a:solidFill>
                  <a:srgbClr val="000000"/>
                </a:solidFill>
                <a:ea typeface="Arial"/>
                <a:cs typeface="Arial"/>
                <a:sym typeface="Arial"/>
              </a:rPr>
              <a:t> relatively low level control for spawning and managing </a:t>
            </a:r>
            <a:r>
              <a:rPr lang="en-US" sz="2000" dirty="0" smtClean="0">
                <a:solidFill>
                  <a:srgbClr val="000000"/>
                </a:solidFill>
                <a:ea typeface="Arial"/>
                <a:cs typeface="Arial"/>
                <a:sym typeface="Arial"/>
              </a:rPr>
              <a:t>processes, think </a:t>
            </a:r>
            <a:r>
              <a:rPr lang="en-US" sz="2000" dirty="0" err="1" smtClean="0">
                <a:solidFill>
                  <a:srgbClr val="000000"/>
                </a:solidFill>
                <a:ea typeface="Arial"/>
                <a:cs typeface="Arial"/>
                <a:sym typeface="Arial"/>
              </a:rPr>
              <a:t>popen</a:t>
            </a:r>
            <a:endParaRPr lang="en-US" sz="2000" dirty="0">
              <a:solidFill>
                <a:srgbClr val="000000"/>
              </a:solidFill>
              <a:ea typeface="Arial"/>
              <a:cs typeface="Arial"/>
              <a:sym typeface="Arial"/>
            </a:endParaRPr>
          </a:p>
          <a:p>
            <a:pPr>
              <a:lnSpc>
                <a:spcPct val="100000"/>
              </a:lnSpc>
              <a:buNone/>
            </a:pPr>
            <a:r>
              <a:rPr lang="en-US" sz="2000" dirty="0">
                <a:solidFill>
                  <a:srgbClr val="000000"/>
                </a:solidFill>
                <a:ea typeface="Arial"/>
                <a:cs typeface="Arial"/>
                <a:sym typeface="Arial"/>
              </a:rPr>
              <a:t>  </a:t>
            </a:r>
          </a:p>
          <a:p>
            <a:pPr>
              <a:lnSpc>
                <a:spcPct val="100000"/>
              </a:lnSpc>
              <a:buNone/>
            </a:pPr>
            <a:r>
              <a:rPr lang="en-US" sz="2000" b="1" dirty="0">
                <a:solidFill>
                  <a:srgbClr val="000000"/>
                </a:solidFill>
                <a:ea typeface="Arial"/>
                <a:cs typeface="Arial"/>
                <a:sym typeface="Arial"/>
              </a:rPr>
              <a:t>multiprocessing</a:t>
            </a:r>
            <a:r>
              <a:rPr lang="en-US" sz="2000" dirty="0">
                <a:solidFill>
                  <a:srgbClr val="000000"/>
                </a:solidFill>
                <a:ea typeface="Arial"/>
                <a:cs typeface="Arial"/>
                <a:sym typeface="Arial"/>
              </a:rPr>
              <a:t> - multiple Python instances (processes)</a:t>
            </a:r>
          </a:p>
          <a:p>
            <a:pPr marL="342900" indent="-182880">
              <a:lnSpc>
                <a:spcPct val="100000"/>
              </a:lnSpc>
              <a:buClr>
                <a:srgbClr val="000000"/>
              </a:buClr>
              <a:buSzPct val="100000"/>
              <a:buFont typeface="Arial"/>
              <a:buChar char="●"/>
            </a:pPr>
            <a:r>
              <a:rPr lang="en-US" sz="2000" dirty="0">
                <a:solidFill>
                  <a:srgbClr val="000000"/>
                </a:solidFill>
                <a:ea typeface="Arial"/>
                <a:cs typeface="Arial"/>
                <a:sym typeface="Arial"/>
              </a:rPr>
              <a:t>b</a:t>
            </a:r>
            <a:r>
              <a:rPr lang="en-US" sz="2000" dirty="0" smtClean="0">
                <a:solidFill>
                  <a:srgbClr val="000000"/>
                </a:solidFill>
                <a:ea typeface="Arial"/>
                <a:cs typeface="Arial"/>
                <a:sym typeface="Arial"/>
              </a:rPr>
              <a:t>asic multiple </a:t>
            </a:r>
            <a:r>
              <a:rPr lang="en-US" sz="2000" dirty="0">
                <a:solidFill>
                  <a:srgbClr val="000000"/>
                </a:solidFill>
                <a:ea typeface="Arial"/>
                <a:cs typeface="Arial"/>
                <a:sym typeface="Arial"/>
              </a:rPr>
              <a:t>process </a:t>
            </a:r>
            <a:r>
              <a:rPr lang="en-US" sz="2000" dirty="0" smtClean="0">
                <a:solidFill>
                  <a:srgbClr val="000000"/>
                </a:solidFill>
                <a:ea typeface="Arial"/>
                <a:cs typeface="Arial"/>
                <a:sym typeface="Arial"/>
              </a:rPr>
              <a:t>parallelism</a:t>
            </a:r>
            <a:r>
              <a:rPr lang="en-US" sz="2000" dirty="0">
                <a:solidFill>
                  <a:srgbClr val="000000"/>
                </a:solidFill>
                <a:ea typeface="Arial"/>
                <a:cs typeface="Arial"/>
                <a:sym typeface="Arial"/>
              </a:rPr>
              <a:t> </a:t>
            </a:r>
            <a:r>
              <a:rPr lang="en-US" sz="2000" dirty="0" smtClean="0">
                <a:solidFill>
                  <a:srgbClr val="000000"/>
                </a:solidFill>
                <a:ea typeface="Arial"/>
                <a:cs typeface="Arial"/>
                <a:sym typeface="Arial"/>
              </a:rPr>
              <a:t>through forked interpreters</a:t>
            </a:r>
          </a:p>
          <a:p>
            <a:pPr marL="342900" indent="-182880">
              <a:lnSpc>
                <a:spcPct val="100000"/>
              </a:lnSpc>
              <a:buClr>
                <a:srgbClr val="000000"/>
              </a:buClr>
              <a:buSzPct val="100000"/>
              <a:buFont typeface="Arial"/>
              <a:buChar char="●"/>
            </a:pPr>
            <a:r>
              <a:rPr lang="en-US" sz="2000" b="1" dirty="0" smtClean="0">
                <a:solidFill>
                  <a:srgbClr val="000000"/>
                </a:solidFill>
                <a:ea typeface="Arial"/>
                <a:cs typeface="Arial"/>
                <a:sym typeface="Arial"/>
              </a:rPr>
              <a:t>N.B. Does not mix well with </a:t>
            </a:r>
            <a:r>
              <a:rPr lang="en-US" sz="2000" b="1" dirty="0" err="1" smtClean="0">
                <a:solidFill>
                  <a:srgbClr val="000000"/>
                </a:solidFill>
                <a:ea typeface="Arial"/>
                <a:cs typeface="Arial"/>
                <a:sym typeface="Arial"/>
              </a:rPr>
              <a:t>OpenMP</a:t>
            </a:r>
            <a:r>
              <a:rPr lang="en-US" sz="2000" b="1" dirty="0" smtClean="0">
                <a:solidFill>
                  <a:srgbClr val="000000"/>
                </a:solidFill>
                <a:ea typeface="Arial"/>
                <a:cs typeface="Arial"/>
                <a:sym typeface="Arial"/>
              </a:rPr>
              <a:t>, MPI, or shared memory tools</a:t>
            </a:r>
            <a:endParaRPr lang="en-US" sz="2000" dirty="0">
              <a:solidFill>
                <a:srgbClr val="000000"/>
              </a:solidFill>
              <a:ea typeface="Arial"/>
              <a:cs typeface="Arial"/>
              <a:sym typeface="Arial"/>
            </a:endParaRPr>
          </a:p>
          <a:p>
            <a:pPr>
              <a:lnSpc>
                <a:spcPct val="100000"/>
              </a:lnSpc>
              <a:buNone/>
            </a:pPr>
            <a:endParaRPr sz="2000" dirty="0">
              <a:solidFill>
                <a:srgbClr val="000000"/>
              </a:solidFill>
              <a:ea typeface="Arial"/>
              <a:cs typeface="Arial"/>
              <a:sym typeface="Arial"/>
            </a:endParaRPr>
          </a:p>
          <a:p>
            <a:pPr>
              <a:lnSpc>
                <a:spcPct val="100000"/>
              </a:lnSpc>
              <a:buNone/>
            </a:pPr>
            <a:r>
              <a:rPr lang="en-US" sz="2000" b="1" dirty="0">
                <a:solidFill>
                  <a:srgbClr val="000000"/>
                </a:solidFill>
                <a:ea typeface="Arial"/>
                <a:cs typeface="Arial"/>
                <a:sym typeface="Arial"/>
              </a:rPr>
              <a:t>MPI</a:t>
            </a:r>
          </a:p>
          <a:p>
            <a:pPr marL="342900" indent="-182880">
              <a:lnSpc>
                <a:spcPct val="100000"/>
              </a:lnSpc>
              <a:buClr>
                <a:srgbClr val="000000"/>
              </a:buClr>
              <a:buSzPct val="100000"/>
              <a:buFont typeface="Arial"/>
              <a:buChar char="●"/>
            </a:pPr>
            <a:r>
              <a:rPr lang="en-US" sz="2000" dirty="0">
                <a:solidFill>
                  <a:srgbClr val="000000"/>
                </a:solidFill>
                <a:ea typeface="Arial"/>
                <a:cs typeface="Arial"/>
                <a:sym typeface="Arial"/>
              </a:rPr>
              <a:t>mpi4py exposes your full local MPI API within Python</a:t>
            </a:r>
          </a:p>
          <a:p>
            <a:pPr marL="342900" indent="-182880">
              <a:lnSpc>
                <a:spcPct val="100000"/>
              </a:lnSpc>
              <a:buClr>
                <a:srgbClr val="000000"/>
              </a:buClr>
              <a:buSzPct val="100000"/>
              <a:buFont typeface="Arial"/>
              <a:buChar char="●"/>
            </a:pPr>
            <a:r>
              <a:rPr lang="en-US" sz="2000" dirty="0">
                <a:solidFill>
                  <a:srgbClr val="000000"/>
                </a:solidFill>
                <a:ea typeface="Arial"/>
                <a:cs typeface="Arial"/>
                <a:sym typeface="Arial"/>
              </a:rPr>
              <a:t>as scalable as your local MPI </a:t>
            </a:r>
          </a:p>
          <a:p>
            <a:pPr>
              <a:lnSpc>
                <a:spcPct val="100000"/>
              </a:lnSpc>
              <a:buNone/>
            </a:pPr>
            <a:endParaRPr sz="2000" dirty="0">
              <a:solidFill>
                <a:srgbClr val="000000"/>
              </a:solidFill>
              <a:ea typeface="Arial"/>
              <a:cs typeface="Arial"/>
              <a:sym typeface="Arial"/>
            </a:endParaRPr>
          </a:p>
          <a:p>
            <a:pPr>
              <a:lnSpc>
                <a:spcPct val="100000"/>
              </a:lnSpc>
              <a:buNone/>
            </a:pPr>
            <a:r>
              <a:rPr lang="en-US" sz="2000" b="1" dirty="0">
                <a:solidFill>
                  <a:srgbClr val="000000"/>
                </a:solidFill>
                <a:ea typeface="Arial"/>
                <a:cs typeface="Arial"/>
                <a:sym typeface="Arial"/>
              </a:rPr>
              <a:t>GPU (OpenCL &amp; CUDA)</a:t>
            </a:r>
          </a:p>
          <a:p>
            <a:pPr marL="342900" indent="-182880">
              <a:lnSpc>
                <a:spcPct val="100000"/>
              </a:lnSpc>
              <a:buClr>
                <a:srgbClr val="000000"/>
              </a:buClr>
              <a:buSzPct val="100000"/>
              <a:buFont typeface="Arial"/>
              <a:buChar char="●"/>
            </a:pPr>
            <a:r>
              <a:rPr lang="en-US" sz="2000" dirty="0" err="1">
                <a:solidFill>
                  <a:srgbClr val="000000"/>
                </a:solidFill>
                <a:ea typeface="Arial"/>
                <a:cs typeface="Arial"/>
                <a:sym typeface="Arial"/>
              </a:rPr>
              <a:t>PyOpenCL</a:t>
            </a:r>
            <a:r>
              <a:rPr lang="en-US" sz="2000" dirty="0">
                <a:solidFill>
                  <a:srgbClr val="000000"/>
                </a:solidFill>
                <a:ea typeface="Arial"/>
                <a:cs typeface="Arial"/>
                <a:sym typeface="Arial"/>
              </a:rPr>
              <a:t> and </a:t>
            </a:r>
            <a:r>
              <a:rPr lang="en-US" sz="2000" dirty="0" err="1">
                <a:solidFill>
                  <a:srgbClr val="000000"/>
                </a:solidFill>
                <a:ea typeface="Arial"/>
                <a:cs typeface="Arial"/>
                <a:sym typeface="Arial"/>
              </a:rPr>
              <a:t>PyCUDA</a:t>
            </a:r>
            <a:r>
              <a:rPr lang="en-US" sz="2000" dirty="0">
                <a:solidFill>
                  <a:srgbClr val="000000"/>
                </a:solidFill>
                <a:ea typeface="Arial"/>
                <a:cs typeface="Arial"/>
                <a:sym typeface="Arial"/>
              </a:rPr>
              <a:t> provide low and high level abstraction for highly parallel computations on GPUs</a:t>
            </a:r>
          </a:p>
        </p:txBody>
      </p:sp>
    </p:spTree>
    <p:extLst>
      <p:ext uri="{BB962C8B-B14F-4D97-AF65-F5344CB8AC3E}">
        <p14:creationId xmlns:p14="http://schemas.microsoft.com/office/powerpoint/2010/main" val="524475690"/>
      </p:ext>
    </p:extLst>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Why MPI?</a:t>
            </a:r>
            <a:endParaRPr lang="en-US" dirty="0"/>
          </a:p>
        </p:txBody>
      </p:sp>
      <p:sp>
        <p:nvSpPr>
          <p:cNvPr id="3" name="Content Placeholder 2"/>
          <p:cNvSpPr>
            <a:spLocks noGrp="1"/>
          </p:cNvSpPr>
          <p:nvPr>
            <p:ph idx="1"/>
          </p:nvPr>
        </p:nvSpPr>
        <p:spPr>
          <a:xfrm>
            <a:off x="365760" y="1032822"/>
            <a:ext cx="11369809" cy="4047778"/>
          </a:xfrm>
        </p:spPr>
        <p:txBody>
          <a:bodyPr>
            <a:normAutofit fontScale="92500" lnSpcReduction="20000"/>
          </a:bodyPr>
          <a:lstStyle/>
          <a:p>
            <a:pPr>
              <a:buSzPct val="90000"/>
            </a:pPr>
            <a:r>
              <a:rPr lang="en-US" sz="2200" dirty="0" smtClean="0">
                <a:solidFill>
                  <a:schemeClr val="bg2">
                    <a:lumMod val="10000"/>
                  </a:schemeClr>
                </a:solidFill>
              </a:rPr>
              <a:t>It is the HPC paradigm for inter-process communications </a:t>
            </a:r>
          </a:p>
          <a:p>
            <a:pPr lvl="1">
              <a:buSzPct val="90000"/>
              <a:buFont typeface="Courier New" charset="0"/>
              <a:buChar char="o"/>
            </a:pPr>
            <a:r>
              <a:rPr lang="en-US" sz="2200" dirty="0" smtClean="0">
                <a:solidFill>
                  <a:schemeClr val="bg2">
                    <a:lumMod val="10000"/>
                  </a:schemeClr>
                </a:solidFill>
              </a:rPr>
              <a:t>Supported by every HPC center and vendor on the planet</a:t>
            </a:r>
          </a:p>
          <a:p>
            <a:pPr lvl="1">
              <a:buSzPct val="90000"/>
              <a:buFont typeface="Courier New" charset="0"/>
              <a:buChar char="o"/>
            </a:pPr>
            <a:r>
              <a:rPr lang="en-US" sz="2200" dirty="0" smtClean="0">
                <a:solidFill>
                  <a:schemeClr val="bg2">
                    <a:lumMod val="10000"/>
                  </a:schemeClr>
                </a:solidFill>
              </a:rPr>
              <a:t>APIs are stable, standardized, and portable across platforms and languages</a:t>
            </a:r>
          </a:p>
          <a:p>
            <a:pPr lvl="1">
              <a:buSzPct val="90000"/>
              <a:buFont typeface="Courier New" charset="0"/>
              <a:buChar char="o"/>
            </a:pPr>
            <a:r>
              <a:rPr lang="en-US" sz="2200" dirty="0" smtClean="0">
                <a:solidFill>
                  <a:schemeClr val="bg2">
                    <a:lumMod val="10000"/>
                  </a:schemeClr>
                </a:solidFill>
              </a:rPr>
              <a:t>We’ll still be using it in 10 years</a:t>
            </a:r>
            <a:r>
              <a:rPr lang="is-IS" sz="2200" dirty="0" smtClean="0">
                <a:solidFill>
                  <a:schemeClr val="bg2">
                    <a:lumMod val="10000"/>
                  </a:schemeClr>
                </a:solidFill>
              </a:rPr>
              <a:t>…</a:t>
            </a:r>
          </a:p>
          <a:p>
            <a:pPr>
              <a:buSzPct val="90000"/>
            </a:pPr>
            <a:r>
              <a:rPr lang="en-US" sz="2200" dirty="0" smtClean="0">
                <a:solidFill>
                  <a:schemeClr val="bg2">
                    <a:lumMod val="10000"/>
                  </a:schemeClr>
                </a:solidFill>
              </a:rPr>
              <a:t>It makes full use of HPC interconnects and hardware</a:t>
            </a:r>
          </a:p>
          <a:p>
            <a:pPr lvl="1">
              <a:buSzPct val="90000"/>
              <a:buFont typeface="Courier New" charset="0"/>
              <a:buChar char="o"/>
            </a:pPr>
            <a:r>
              <a:rPr lang="en-US" sz="2200" dirty="0" smtClean="0">
                <a:solidFill>
                  <a:schemeClr val="bg2">
                    <a:lumMod val="10000"/>
                  </a:schemeClr>
                </a:solidFill>
              </a:rPr>
              <a:t>Abstracts aspects of the network that may be very system specific</a:t>
            </a:r>
          </a:p>
          <a:p>
            <a:pPr lvl="1">
              <a:buSzPct val="90000"/>
              <a:buFont typeface="Courier New" charset="0"/>
              <a:buChar char="o"/>
            </a:pPr>
            <a:r>
              <a:rPr lang="en-US" sz="2200" dirty="0" smtClean="0">
                <a:solidFill>
                  <a:schemeClr val="bg2">
                    <a:lumMod val="10000"/>
                  </a:schemeClr>
                </a:solidFill>
              </a:rPr>
              <a:t>Dask, Spark, Hadoop, and Protocol Buffers use sockets or files!</a:t>
            </a:r>
          </a:p>
          <a:p>
            <a:pPr lvl="1">
              <a:buSzPct val="90000"/>
              <a:buFont typeface="Courier New" charset="0"/>
              <a:buChar char="o"/>
            </a:pPr>
            <a:r>
              <a:rPr lang="en-US" sz="2200" dirty="0" smtClean="0">
                <a:solidFill>
                  <a:schemeClr val="bg2">
                    <a:lumMod val="10000"/>
                  </a:schemeClr>
                </a:solidFill>
              </a:rPr>
              <a:t>Vendors generally optimize MPI for their hardware and software</a:t>
            </a:r>
          </a:p>
          <a:p>
            <a:pPr>
              <a:buSzPct val="90000"/>
            </a:pPr>
            <a:r>
              <a:rPr lang="en-US" sz="2200" dirty="0" smtClean="0">
                <a:solidFill>
                  <a:schemeClr val="bg2">
                    <a:lumMod val="10000"/>
                  </a:schemeClr>
                </a:solidFill>
              </a:rPr>
              <a:t>Well-supported tools for development – even for Python</a:t>
            </a:r>
          </a:p>
          <a:p>
            <a:pPr lvl="1">
              <a:buSzPct val="90000"/>
              <a:buFont typeface="Courier New" charset="0"/>
              <a:buChar char="o"/>
            </a:pPr>
            <a:r>
              <a:rPr lang="en-US" sz="2200" dirty="0" smtClean="0">
                <a:solidFill>
                  <a:schemeClr val="bg2">
                    <a:lumMod val="10000"/>
                  </a:schemeClr>
                </a:solidFill>
              </a:rPr>
              <a:t>Debuggers now handle mixed language applications</a:t>
            </a:r>
          </a:p>
          <a:p>
            <a:pPr lvl="1">
              <a:buSzPct val="90000"/>
              <a:buFont typeface="Courier New" charset="0"/>
              <a:buChar char="o"/>
            </a:pPr>
            <a:r>
              <a:rPr lang="en-US" sz="2200" dirty="0" smtClean="0">
                <a:solidFill>
                  <a:schemeClr val="bg2">
                    <a:lumMod val="10000"/>
                  </a:schemeClr>
                </a:solidFill>
              </a:rPr>
              <a:t>Profilers are treating Python as a first-class citizen</a:t>
            </a:r>
          </a:p>
          <a:p>
            <a:pPr lvl="1">
              <a:buSzPct val="90000"/>
              <a:buFont typeface="Courier New" charset="0"/>
              <a:buChar char="o"/>
            </a:pPr>
            <a:r>
              <a:rPr lang="en-US" sz="2200" dirty="0" smtClean="0">
                <a:solidFill>
                  <a:schemeClr val="bg2">
                    <a:lumMod val="10000"/>
                  </a:schemeClr>
                </a:solidFill>
              </a:rPr>
              <a:t>Many parallel solver packages have well-developed Python interfaces</a:t>
            </a:r>
          </a:p>
          <a:p>
            <a:pPr lvl="1">
              <a:buSzPct val="90000"/>
              <a:buFont typeface="Courier New" charset="0"/>
              <a:buChar char="o"/>
            </a:pPr>
            <a:endParaRPr lang="en-US" dirty="0" smtClean="0">
              <a:solidFill>
                <a:schemeClr val="bg2">
                  <a:lumMod val="10000"/>
                </a:schemeClr>
              </a:solidFill>
            </a:endParaRPr>
          </a:p>
          <a:p>
            <a:pPr lvl="1">
              <a:buSzPct val="90000"/>
              <a:buFont typeface="Courier New" charset="0"/>
              <a:buChar char="o"/>
            </a:pPr>
            <a:endParaRPr lang="en-US" dirty="0" smtClean="0">
              <a:solidFill>
                <a:schemeClr val="bg2">
                  <a:lumMod val="10000"/>
                </a:schemeClr>
              </a:solidFill>
            </a:endParaRPr>
          </a:p>
        </p:txBody>
      </p:sp>
    </p:spTree>
    <p:extLst>
      <p:ext uri="{BB962C8B-B14F-4D97-AF65-F5344CB8AC3E}">
        <p14:creationId xmlns:p14="http://schemas.microsoft.com/office/powerpoint/2010/main" val="5764845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 MPI?</a:t>
            </a:r>
            <a:endParaRPr lang="en-US" dirty="0"/>
          </a:p>
        </p:txBody>
      </p:sp>
      <p:sp>
        <p:nvSpPr>
          <p:cNvPr id="3" name="Content Placeholder 2"/>
          <p:cNvSpPr>
            <a:spLocks noGrp="1"/>
          </p:cNvSpPr>
          <p:nvPr>
            <p:ph idx="1"/>
          </p:nvPr>
        </p:nvSpPr>
        <p:spPr>
          <a:xfrm>
            <a:off x="365760" y="1169234"/>
            <a:ext cx="10232286" cy="4605453"/>
          </a:xfrm>
        </p:spPr>
        <p:txBody>
          <a:bodyPr>
            <a:noAutofit/>
          </a:bodyPr>
          <a:lstStyle/>
          <a:p>
            <a:pPr>
              <a:buSzPct val="90000"/>
            </a:pPr>
            <a:r>
              <a:rPr lang="en-US" sz="2000" dirty="0" smtClean="0">
                <a:solidFill>
                  <a:schemeClr val="bg2">
                    <a:lumMod val="10000"/>
                  </a:schemeClr>
                </a:solidFill>
                <a:latin typeface="+mn-lt"/>
              </a:rPr>
              <a:t>Generally unsupported outside HPC contexts</a:t>
            </a:r>
          </a:p>
          <a:p>
            <a:pPr lvl="1">
              <a:buSzPct val="90000"/>
              <a:buFont typeface="Courier New" charset="0"/>
              <a:buChar char="o"/>
            </a:pPr>
            <a:r>
              <a:rPr lang="en-US" dirty="0" smtClean="0">
                <a:solidFill>
                  <a:schemeClr val="bg2">
                    <a:lumMod val="10000"/>
                  </a:schemeClr>
                </a:solidFill>
                <a:latin typeface="+mn-lt"/>
              </a:rPr>
              <a:t>Packages provided with a distribution may be highly un-tuned</a:t>
            </a:r>
          </a:p>
          <a:p>
            <a:pPr lvl="1">
              <a:buSzPct val="90000"/>
              <a:buFont typeface="Courier New" charset="0"/>
              <a:buChar char="o"/>
            </a:pPr>
            <a:r>
              <a:rPr lang="en-US" dirty="0" smtClean="0">
                <a:solidFill>
                  <a:schemeClr val="bg2">
                    <a:lumMod val="10000"/>
                  </a:schemeClr>
                </a:solidFill>
                <a:latin typeface="+mn-lt"/>
              </a:rPr>
              <a:t>Commercial cloud services generally don’t have fast interconnects</a:t>
            </a:r>
          </a:p>
          <a:p>
            <a:pPr>
              <a:buSzPct val="90000"/>
            </a:pPr>
            <a:r>
              <a:rPr lang="en-US" sz="2000" dirty="0" smtClean="0">
                <a:solidFill>
                  <a:schemeClr val="bg2">
                    <a:lumMod val="10000"/>
                  </a:schemeClr>
                </a:solidFill>
                <a:latin typeface="+mn-lt"/>
              </a:rPr>
              <a:t>Mixing programming paradigms can be messy</a:t>
            </a:r>
          </a:p>
          <a:p>
            <a:pPr lvl="1">
              <a:buSzPct val="90000"/>
              <a:buFont typeface="Courier New" charset="0"/>
              <a:buChar char="o"/>
            </a:pPr>
            <a:r>
              <a:rPr lang="en-US" dirty="0" smtClean="0">
                <a:solidFill>
                  <a:schemeClr val="bg2">
                    <a:lumMod val="10000"/>
                  </a:schemeClr>
                </a:solidFill>
                <a:latin typeface="+mn-lt"/>
              </a:rPr>
              <a:t>MPI applications are generally synchronous – you only compute as fast as the slowest process</a:t>
            </a:r>
          </a:p>
          <a:p>
            <a:pPr lvl="1">
              <a:buSzPct val="90000"/>
              <a:buFont typeface="Courier New" charset="0"/>
              <a:buChar char="o"/>
            </a:pPr>
            <a:r>
              <a:rPr lang="en-US" dirty="0" smtClean="0">
                <a:solidFill>
                  <a:schemeClr val="bg2">
                    <a:lumMod val="10000"/>
                  </a:schemeClr>
                </a:solidFill>
                <a:latin typeface="+mn-lt"/>
              </a:rPr>
              <a:t>Generally projects use MPI+X where X is node-local</a:t>
            </a:r>
          </a:p>
          <a:p>
            <a:pPr lvl="1">
              <a:buSzPct val="90000"/>
              <a:buFont typeface="Courier New" charset="0"/>
              <a:buChar char="o"/>
            </a:pPr>
            <a:r>
              <a:rPr lang="en-US" dirty="0" smtClean="0">
                <a:solidFill>
                  <a:schemeClr val="bg2">
                    <a:lumMod val="10000"/>
                  </a:schemeClr>
                </a:solidFill>
                <a:latin typeface="+mn-lt"/>
              </a:rPr>
              <a:t>Mixing threading paradigms is generally a recipe for disaster</a:t>
            </a:r>
            <a:endParaRPr lang="en-US" dirty="0">
              <a:solidFill>
                <a:schemeClr val="bg2">
                  <a:lumMod val="10000"/>
                </a:schemeClr>
              </a:solidFill>
              <a:latin typeface="+mn-lt"/>
            </a:endParaRPr>
          </a:p>
          <a:p>
            <a:pPr>
              <a:buSzPct val="90000"/>
            </a:pPr>
            <a:r>
              <a:rPr lang="en-US" sz="2000" dirty="0" smtClean="0">
                <a:solidFill>
                  <a:schemeClr val="bg2">
                    <a:lumMod val="10000"/>
                  </a:schemeClr>
                </a:solidFill>
                <a:latin typeface="+mn-lt"/>
              </a:rPr>
              <a:t>There can be a steep learning curve</a:t>
            </a:r>
          </a:p>
          <a:p>
            <a:pPr lvl="1">
              <a:buSzPct val="90000"/>
              <a:buFont typeface="Courier New" charset="0"/>
              <a:buChar char="o"/>
            </a:pPr>
            <a:r>
              <a:rPr lang="en-US" dirty="0" smtClean="0">
                <a:solidFill>
                  <a:schemeClr val="bg2">
                    <a:lumMod val="10000"/>
                  </a:schemeClr>
                </a:solidFill>
                <a:latin typeface="+mn-lt"/>
              </a:rPr>
              <a:t>Simple to learn, but difficult to master</a:t>
            </a:r>
          </a:p>
          <a:p>
            <a:pPr lvl="1">
              <a:buSzPct val="90000"/>
              <a:buFont typeface="Courier New" charset="0"/>
              <a:buChar char="o"/>
            </a:pPr>
            <a:r>
              <a:rPr lang="en-US" dirty="0" smtClean="0">
                <a:solidFill>
                  <a:schemeClr val="bg2">
                    <a:lumMod val="10000"/>
                  </a:schemeClr>
                </a:solidFill>
                <a:latin typeface="+mn-lt"/>
              </a:rPr>
              <a:t>APIs aren’t generally taught in CS programs</a:t>
            </a:r>
            <a:endParaRPr lang="en-US" dirty="0">
              <a:solidFill>
                <a:schemeClr val="bg2">
                  <a:lumMod val="10000"/>
                </a:schemeClr>
              </a:solidFill>
              <a:latin typeface="+mn-lt"/>
            </a:endParaRPr>
          </a:p>
          <a:p>
            <a:pPr lvl="1">
              <a:buSzPct val="90000"/>
              <a:buFont typeface="Courier New" charset="0"/>
              <a:buChar char="o"/>
            </a:pPr>
            <a:r>
              <a:rPr lang="en-US" dirty="0" smtClean="0">
                <a:solidFill>
                  <a:schemeClr val="bg2">
                    <a:lumMod val="10000"/>
                  </a:schemeClr>
                </a:solidFill>
                <a:latin typeface="+mn-lt"/>
              </a:rPr>
              <a:t>Best tools for debugging and profiling are generally commercial</a:t>
            </a:r>
          </a:p>
          <a:p>
            <a:pPr lvl="1">
              <a:buSzPct val="90000"/>
              <a:buFont typeface="Courier New" charset="0"/>
              <a:buChar char="o"/>
            </a:pPr>
            <a:r>
              <a:rPr lang="en-US" dirty="0" smtClean="0">
                <a:solidFill>
                  <a:schemeClr val="bg2">
                    <a:lumMod val="10000"/>
                  </a:schemeClr>
                </a:solidFill>
                <a:latin typeface="+mn-lt"/>
              </a:rPr>
              <a:t>Performance gains aren’t automatic</a:t>
            </a:r>
          </a:p>
          <a:p>
            <a:pPr lvl="1">
              <a:buSzPct val="90000"/>
              <a:buFont typeface="Arial" charset="0"/>
              <a:buChar char="•"/>
            </a:pPr>
            <a:endParaRPr lang="en-US" dirty="0" smtClean="0">
              <a:solidFill>
                <a:schemeClr val="bg2">
                  <a:lumMod val="10000"/>
                </a:schemeClr>
              </a:solidFill>
              <a:latin typeface="+mn-lt"/>
            </a:endParaRPr>
          </a:p>
        </p:txBody>
      </p:sp>
    </p:spTree>
    <p:extLst>
      <p:ext uri="{BB962C8B-B14F-4D97-AF65-F5344CB8AC3E}">
        <p14:creationId xmlns:p14="http://schemas.microsoft.com/office/powerpoint/2010/main" val="15975792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and MPI</a:t>
            </a:r>
            <a:endParaRPr lang="en-US" dirty="0"/>
          </a:p>
        </p:txBody>
      </p:sp>
      <p:sp>
        <p:nvSpPr>
          <p:cNvPr id="3" name="Content Placeholder 2"/>
          <p:cNvSpPr>
            <a:spLocks noGrp="1"/>
          </p:cNvSpPr>
          <p:nvPr>
            <p:ph idx="1"/>
          </p:nvPr>
        </p:nvSpPr>
        <p:spPr>
          <a:xfrm>
            <a:off x="365759" y="1018578"/>
            <a:ext cx="9377847" cy="5619099"/>
          </a:xfrm>
        </p:spPr>
        <p:txBody>
          <a:bodyPr>
            <a:noAutofit/>
          </a:bodyPr>
          <a:lstStyle/>
          <a:p>
            <a:pPr>
              <a:buSzPct val="90000"/>
              <a:buFont typeface="Courier New" charset="0"/>
              <a:buChar char="o"/>
            </a:pPr>
            <a:r>
              <a:rPr lang="en-US" sz="2000" dirty="0" smtClean="0">
                <a:solidFill>
                  <a:schemeClr val="tx2">
                    <a:lumMod val="50000"/>
                  </a:schemeClr>
                </a:solidFill>
              </a:rPr>
              <a:t>Python was originally developed as a system scripting language for the Amoeba distributed operating </a:t>
            </a:r>
            <a:r>
              <a:rPr lang="en-US" sz="2000" dirty="0">
                <a:solidFill>
                  <a:schemeClr val="tx2">
                    <a:lumMod val="50000"/>
                  </a:schemeClr>
                </a:solidFill>
              </a:rPr>
              <a:t>system </a:t>
            </a:r>
            <a:endParaRPr lang="en-US" sz="2000" dirty="0" smtClean="0">
              <a:solidFill>
                <a:schemeClr val="tx2">
                  <a:lumMod val="50000"/>
                </a:schemeClr>
              </a:solidFill>
            </a:endParaRPr>
          </a:p>
          <a:p>
            <a:pPr>
              <a:buSzPct val="90000"/>
              <a:buFont typeface="Courier New" charset="0"/>
              <a:buChar char="o"/>
            </a:pPr>
            <a:r>
              <a:rPr lang="en-US" sz="2000" dirty="0" smtClean="0">
                <a:solidFill>
                  <a:schemeClr val="tx2">
                    <a:lumMod val="50000"/>
                  </a:schemeClr>
                </a:solidFill>
              </a:rPr>
              <a:t>Folks have been writing Python MPI bindings since at least 1996</a:t>
            </a:r>
          </a:p>
          <a:p>
            <a:pPr lvl="1">
              <a:buSzPct val="90000"/>
              <a:buFont typeface="Arial" charset="0"/>
              <a:buChar char="•"/>
            </a:pPr>
            <a:r>
              <a:rPr lang="en-US" dirty="0" smtClean="0">
                <a:solidFill>
                  <a:schemeClr val="tx2">
                    <a:lumMod val="50000"/>
                  </a:schemeClr>
                </a:solidFill>
              </a:rPr>
              <a:t>David Beazley may have started this</a:t>
            </a:r>
            <a:r>
              <a:rPr lang="is-IS" dirty="0" smtClean="0">
                <a:solidFill>
                  <a:schemeClr val="tx2">
                    <a:lumMod val="50000"/>
                  </a:schemeClr>
                </a:solidFill>
              </a:rPr>
              <a:t>…</a:t>
            </a:r>
          </a:p>
          <a:p>
            <a:pPr lvl="1">
              <a:buSzPct val="90000"/>
              <a:buFont typeface="Arial" charset="0"/>
              <a:buChar char="•"/>
            </a:pPr>
            <a:r>
              <a:rPr lang="is-IS" dirty="0" smtClean="0">
                <a:solidFill>
                  <a:schemeClr val="tx2">
                    <a:lumMod val="50000"/>
                  </a:schemeClr>
                </a:solidFill>
              </a:rPr>
              <a:t>Other contenders: Pypar (</a:t>
            </a:r>
            <a:r>
              <a:rPr lang="en-US" dirty="0">
                <a:solidFill>
                  <a:schemeClr val="tx2">
                    <a:lumMod val="50000"/>
                  </a:schemeClr>
                </a:solidFill>
              </a:rPr>
              <a:t>Ole Nielsen</a:t>
            </a:r>
            <a:r>
              <a:rPr lang="is-IS" dirty="0" smtClean="0">
                <a:solidFill>
                  <a:schemeClr val="tx2">
                    <a:lumMod val="50000"/>
                  </a:schemeClr>
                </a:solidFill>
              </a:rPr>
              <a:t>), pyMPI (</a:t>
            </a:r>
            <a:r>
              <a:rPr lang="en-US" dirty="0">
                <a:solidFill>
                  <a:schemeClr val="tx2">
                    <a:lumMod val="50000"/>
                  </a:schemeClr>
                </a:solidFill>
              </a:rPr>
              <a:t>Patrick </a:t>
            </a:r>
            <a:r>
              <a:rPr lang="en-US" dirty="0" smtClean="0">
                <a:solidFill>
                  <a:schemeClr val="tx2">
                    <a:lumMod val="50000"/>
                  </a:schemeClr>
                </a:solidFill>
              </a:rPr>
              <a:t>Miller, et al</a:t>
            </a:r>
            <a:r>
              <a:rPr lang="is-IS" dirty="0" smtClean="0">
                <a:solidFill>
                  <a:schemeClr val="tx2">
                    <a:lumMod val="50000"/>
                  </a:schemeClr>
                </a:solidFill>
              </a:rPr>
              <a:t>), Pydusa ( </a:t>
            </a:r>
            <a:r>
              <a:rPr lang="en-US" dirty="0" smtClean="0">
                <a:solidFill>
                  <a:schemeClr val="tx2">
                    <a:lumMod val="50000"/>
                  </a:schemeClr>
                </a:solidFill>
              </a:rPr>
              <a:t>Timothy </a:t>
            </a:r>
            <a:r>
              <a:rPr lang="en-US" dirty="0">
                <a:solidFill>
                  <a:schemeClr val="tx2">
                    <a:lumMod val="50000"/>
                  </a:schemeClr>
                </a:solidFill>
              </a:rPr>
              <a:t>H. </a:t>
            </a:r>
            <a:r>
              <a:rPr lang="en-US" dirty="0" smtClean="0">
                <a:solidFill>
                  <a:schemeClr val="tx2">
                    <a:lumMod val="50000"/>
                  </a:schemeClr>
                </a:solidFill>
              </a:rPr>
              <a:t>Kaiser), and </a:t>
            </a:r>
            <a:r>
              <a:rPr lang="en-US" dirty="0">
                <a:solidFill>
                  <a:schemeClr val="tx2">
                    <a:lumMod val="50000"/>
                  </a:schemeClr>
                </a:solidFill>
              </a:rPr>
              <a:t>Boost MPI </a:t>
            </a:r>
            <a:r>
              <a:rPr lang="en-US" dirty="0" smtClean="0">
                <a:solidFill>
                  <a:schemeClr val="tx2">
                    <a:lumMod val="50000"/>
                  </a:schemeClr>
                </a:solidFill>
              </a:rPr>
              <a:t>Python (</a:t>
            </a:r>
            <a:r>
              <a:rPr lang="en-US" dirty="0">
                <a:solidFill>
                  <a:schemeClr val="tx2">
                    <a:lumMod val="50000"/>
                  </a:schemeClr>
                </a:solidFill>
              </a:rPr>
              <a:t>Andreas </a:t>
            </a:r>
            <a:r>
              <a:rPr lang="en-US" dirty="0" err="1" smtClean="0">
                <a:solidFill>
                  <a:schemeClr val="tx2">
                    <a:lumMod val="50000"/>
                  </a:schemeClr>
                </a:solidFill>
              </a:rPr>
              <a:t>Klöckner</a:t>
            </a:r>
            <a:r>
              <a:rPr lang="en-US" dirty="0">
                <a:solidFill>
                  <a:schemeClr val="tx2">
                    <a:lumMod val="50000"/>
                  </a:schemeClr>
                </a:solidFill>
              </a:rPr>
              <a:t> </a:t>
            </a:r>
            <a:r>
              <a:rPr lang="en-US" dirty="0" smtClean="0">
                <a:solidFill>
                  <a:schemeClr val="tx2">
                    <a:lumMod val="50000"/>
                  </a:schemeClr>
                </a:solidFill>
              </a:rPr>
              <a:t>and Doug </a:t>
            </a:r>
            <a:r>
              <a:rPr lang="en-US" dirty="0" err="1" smtClean="0">
                <a:solidFill>
                  <a:schemeClr val="tx2">
                    <a:lumMod val="50000"/>
                  </a:schemeClr>
                </a:solidFill>
              </a:rPr>
              <a:t>Gregor</a:t>
            </a:r>
            <a:r>
              <a:rPr lang="en-US" dirty="0" smtClean="0">
                <a:solidFill>
                  <a:schemeClr val="tx2">
                    <a:lumMod val="50000"/>
                  </a:schemeClr>
                </a:solidFill>
              </a:rPr>
              <a:t>)</a:t>
            </a:r>
          </a:p>
          <a:p>
            <a:pPr lvl="1">
              <a:buSzPct val="90000"/>
              <a:buFont typeface="Arial" charset="0"/>
              <a:buChar char="•"/>
            </a:pPr>
            <a:r>
              <a:rPr lang="en-US" dirty="0" smtClean="0">
                <a:solidFill>
                  <a:schemeClr val="tx2">
                    <a:lumMod val="50000"/>
                  </a:schemeClr>
                </a:solidFill>
              </a:rPr>
              <a:t>The community has mostly settled on mpi4py </a:t>
            </a:r>
            <a:r>
              <a:rPr lang="en-US" dirty="0">
                <a:solidFill>
                  <a:schemeClr val="tx2">
                    <a:lumMod val="50000"/>
                  </a:schemeClr>
                </a:solidFill>
              </a:rPr>
              <a:t>by Lisandro </a:t>
            </a:r>
            <a:r>
              <a:rPr lang="en-US" dirty="0" err="1" smtClean="0">
                <a:solidFill>
                  <a:schemeClr val="tx2">
                    <a:lumMod val="50000"/>
                  </a:schemeClr>
                </a:solidFill>
              </a:rPr>
              <a:t>Dalcin</a:t>
            </a:r>
            <a:endParaRPr lang="en-US" dirty="0" smtClean="0">
              <a:solidFill>
                <a:schemeClr val="tx2">
                  <a:lumMod val="50000"/>
                </a:schemeClr>
              </a:solidFill>
            </a:endParaRPr>
          </a:p>
          <a:p>
            <a:pPr lvl="1">
              <a:buSzPct val="90000"/>
              <a:buFont typeface="Arial" charset="0"/>
              <a:buChar char="•"/>
            </a:pPr>
            <a:r>
              <a:rPr lang="en-US" dirty="0" smtClean="0">
                <a:solidFill>
                  <a:schemeClr val="tx2">
                    <a:lumMod val="50000"/>
                  </a:schemeClr>
                </a:solidFill>
              </a:rPr>
              <a:t>You can mix bindings, libraries, and languages – just watch the MPI you link and your data types</a:t>
            </a:r>
          </a:p>
          <a:p>
            <a:pPr>
              <a:buSzPct val="90000"/>
              <a:buFont typeface="Courier New" charset="0"/>
              <a:buChar char="o"/>
            </a:pPr>
            <a:r>
              <a:rPr lang="en-US" sz="2000" dirty="0" smtClean="0">
                <a:solidFill>
                  <a:schemeClr val="tx2">
                    <a:lumMod val="50000"/>
                  </a:schemeClr>
                </a:solidFill>
              </a:rPr>
              <a:t>ALCF </a:t>
            </a:r>
            <a:r>
              <a:rPr lang="en-US" sz="2000" dirty="0" smtClean="0">
                <a:solidFill>
                  <a:schemeClr val="tx2">
                    <a:lumMod val="50000"/>
                  </a:schemeClr>
                </a:solidFill>
              </a:rPr>
              <a:t>has required vendor support as part of machine acquisitions since at least 2003.</a:t>
            </a:r>
          </a:p>
          <a:p>
            <a:pPr>
              <a:buSzPct val="90000"/>
              <a:buFont typeface="Courier New" charset="0"/>
              <a:buChar char="o"/>
            </a:pPr>
            <a:r>
              <a:rPr lang="en-US" sz="2000" dirty="0" smtClean="0">
                <a:solidFill>
                  <a:schemeClr val="tx2">
                    <a:lumMod val="50000"/>
                  </a:schemeClr>
                </a:solidFill>
              </a:rPr>
              <a:t>Python 3 is the future – and the future is here</a:t>
            </a:r>
          </a:p>
          <a:p>
            <a:pPr lvl="1">
              <a:buSzPct val="90000"/>
              <a:buFont typeface="Arial" charset="0"/>
              <a:buChar char="•"/>
            </a:pPr>
            <a:r>
              <a:rPr lang="en-US" dirty="0" smtClean="0">
                <a:solidFill>
                  <a:schemeClr val="tx2">
                    <a:lumMod val="50000"/>
                  </a:schemeClr>
                </a:solidFill>
              </a:rPr>
              <a:t>All major libraries now work under Python 3.5</a:t>
            </a:r>
          </a:p>
          <a:p>
            <a:pPr lvl="1">
              <a:buSzPct val="90000"/>
              <a:buFont typeface="Arial" charset="0"/>
              <a:buChar char="•"/>
            </a:pPr>
            <a:r>
              <a:rPr lang="en-US" dirty="0" smtClean="0">
                <a:solidFill>
                  <a:schemeClr val="tx2">
                    <a:lumMod val="50000"/>
                  </a:schemeClr>
                </a:solidFill>
              </a:rPr>
              <a:t>Python 3’s loader and internals are more I/O intensive which presents challenges for scaling</a:t>
            </a:r>
          </a:p>
        </p:txBody>
      </p:sp>
    </p:spTree>
    <p:extLst>
      <p:ext uri="{BB962C8B-B14F-4D97-AF65-F5344CB8AC3E}">
        <p14:creationId xmlns:p14="http://schemas.microsoft.com/office/powerpoint/2010/main" val="10399185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520423" y="2482127"/>
            <a:ext cx="11357841" cy="763500"/>
          </a:xfrm>
        </p:spPr>
        <p:txBody>
          <a:bodyPr/>
          <a:lstStyle/>
          <a:p>
            <a:r>
              <a:rPr lang="en-US" sz="4400" dirty="0" smtClean="0">
                <a:sym typeface="Helvetica Neue"/>
              </a:rPr>
              <a:t>Why this tutorial? Why Python?</a:t>
            </a:r>
            <a:endParaRPr lang="en" sz="4400" dirty="0" smtClean="0">
              <a:sym typeface="Helvetica Neue"/>
            </a:endParaRPr>
          </a:p>
        </p:txBody>
      </p:sp>
      <p:sp>
        <p:nvSpPr>
          <p:cNvPr id="167" name="Shape 167"/>
          <p:cNvSpPr txBox="1">
            <a:spLocks noGrp="1"/>
          </p:cNvSpPr>
          <p:nvPr>
            <p:ph type="sldNum" idx="12"/>
          </p:nvPr>
        </p:nvSpPr>
        <p:spPr/>
        <p:txBody>
          <a:bodyPr/>
          <a:lstStyle/>
          <a:p>
            <a:fld id="{00000000-1234-1234-1234-123412341234}" type="slidenum">
              <a:rPr lang="is-IS" smtClean="0"/>
              <a:pPr/>
              <a:t>5</a:t>
            </a:fld>
            <a:endParaRPr lang="is-IS"/>
          </a:p>
        </p:txBody>
      </p:sp>
    </p:spTree>
    <p:extLst>
      <p:ext uri="{BB962C8B-B14F-4D97-AF65-F5344CB8AC3E}">
        <p14:creationId xmlns:p14="http://schemas.microsoft.com/office/powerpoint/2010/main" val="19649074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txBox="1">
            <a:spLocks noGrp="1"/>
          </p:cNvSpPr>
          <p:nvPr>
            <p:ph type="title"/>
          </p:nvPr>
        </p:nvSpPr>
        <p:spPr/>
        <p:txBody>
          <a:bodyPr/>
          <a:lstStyle/>
          <a:p>
            <a:r>
              <a:rPr lang="en" smtClean="0">
                <a:sym typeface="Helvetica Neue"/>
              </a:rPr>
              <a:t>mpi4py: why mpi4py?</a:t>
            </a:r>
            <a:endParaRPr lang="en"/>
          </a:p>
        </p:txBody>
      </p:sp>
      <p:sp>
        <p:nvSpPr>
          <p:cNvPr id="355" name="Shape 355"/>
          <p:cNvSpPr txBox="1">
            <a:spLocks noGrp="1"/>
          </p:cNvSpPr>
          <p:nvPr>
            <p:ph type="body" idx="1"/>
          </p:nvPr>
        </p:nvSpPr>
        <p:spPr/>
        <p:txBody>
          <a:bodyPr/>
          <a:lstStyle/>
          <a:p>
            <a:r>
              <a:rPr lang="en" dirty="0" err="1" smtClean="0">
                <a:sym typeface="Helvetica Neue"/>
              </a:rPr>
              <a:t>Pythonic</a:t>
            </a:r>
            <a:r>
              <a:rPr lang="en" dirty="0" smtClean="0">
                <a:sym typeface="Helvetica Neue"/>
              </a:rPr>
              <a:t> wrapping of the system’s native MPI</a:t>
            </a:r>
          </a:p>
          <a:p>
            <a:r>
              <a:rPr lang="en" dirty="0" smtClean="0">
                <a:sym typeface="Helvetica Neue"/>
              </a:rPr>
              <a:t>provides almost all MPI-1,</a:t>
            </a:r>
            <a:r>
              <a:rPr lang="en-US" dirty="0" smtClean="0">
                <a:sym typeface="Helvetica Neue"/>
              </a:rPr>
              <a:t>MPI-</a:t>
            </a:r>
            <a:r>
              <a:rPr lang="en" dirty="0" smtClean="0">
                <a:sym typeface="Helvetica Neue"/>
              </a:rPr>
              <a:t>2 and common MPI-3 features</a:t>
            </a:r>
          </a:p>
          <a:p>
            <a:r>
              <a:rPr lang="en" dirty="0" smtClean="0">
                <a:sym typeface="Helvetica Neue"/>
              </a:rPr>
              <a:t>very well maintained</a:t>
            </a:r>
          </a:p>
          <a:p>
            <a:r>
              <a:rPr lang="en" dirty="0" smtClean="0">
                <a:sym typeface="Helvetica Neue"/>
              </a:rPr>
              <a:t>distributed with major Python distributions</a:t>
            </a:r>
          </a:p>
          <a:p>
            <a:r>
              <a:rPr lang="en" dirty="0" smtClean="0">
                <a:sym typeface="Helvetica Neue"/>
              </a:rPr>
              <a:t>portable and scalable</a:t>
            </a:r>
          </a:p>
          <a:p>
            <a:pPr lvl="1"/>
            <a:r>
              <a:rPr lang="en" dirty="0" smtClean="0">
                <a:sym typeface="Helvetica Neue"/>
              </a:rPr>
              <a:t>requires only: </a:t>
            </a:r>
            <a:r>
              <a:rPr lang="en" dirty="0" err="1" smtClean="0">
                <a:sym typeface="Helvetica Neue"/>
              </a:rPr>
              <a:t>NumPy</a:t>
            </a:r>
            <a:r>
              <a:rPr lang="en" dirty="0" smtClean="0">
                <a:sym typeface="Helvetica Neue"/>
              </a:rPr>
              <a:t>, </a:t>
            </a:r>
            <a:r>
              <a:rPr lang="en" dirty="0" err="1" smtClean="0">
                <a:sym typeface="Helvetica Neue"/>
              </a:rPr>
              <a:t>Cython</a:t>
            </a:r>
            <a:r>
              <a:rPr lang="en" dirty="0" smtClean="0">
                <a:sym typeface="Helvetica Neue"/>
              </a:rPr>
              <a:t> (build only), and an MPI</a:t>
            </a:r>
          </a:p>
          <a:p>
            <a:pPr lvl="1"/>
            <a:r>
              <a:rPr lang="en" dirty="0" smtClean="0">
                <a:sym typeface="Helvetica Neue"/>
              </a:rPr>
              <a:t>used to run a Python application on 786,432 cores</a:t>
            </a:r>
          </a:p>
          <a:p>
            <a:pPr lvl="1"/>
            <a:r>
              <a:rPr lang="en" dirty="0" smtClean="0">
                <a:sym typeface="Helvetica Neue"/>
              </a:rPr>
              <a:t>capabilities only limited by the system MPI</a:t>
            </a:r>
            <a:r>
              <a:rPr lang="en-US" dirty="0" smtClean="0">
                <a:sym typeface="Helvetica Neue"/>
              </a:rPr>
              <a:t/>
            </a:r>
            <a:br>
              <a:rPr lang="en-US" dirty="0" smtClean="0">
                <a:sym typeface="Helvetica Neue"/>
              </a:rPr>
            </a:br>
            <a:endParaRPr lang="en" dirty="0" smtClean="0">
              <a:sym typeface="Helvetica Neue"/>
            </a:endParaRPr>
          </a:p>
          <a:p>
            <a:r>
              <a:rPr lang="en" dirty="0" smtClean="0">
                <a:sym typeface="Helvetica Neue"/>
                <a:hlinkClick r:id="rId3"/>
              </a:rPr>
              <a:t>http://mpi4py.readthedocs.io/en/stable/</a:t>
            </a:r>
            <a:endParaRPr lang="en" dirty="0">
              <a:sym typeface="Helvetica Neue"/>
              <a:hlinkClick r:id="rId3"/>
            </a:endParaRPr>
          </a:p>
        </p:txBody>
      </p:sp>
      <p:sp>
        <p:nvSpPr>
          <p:cNvPr id="356" name="Shape 356"/>
          <p:cNvSpPr txBox="1">
            <a:spLocks noGrp="1"/>
          </p:cNvSpPr>
          <p:nvPr>
            <p:ph type="sldNum" idx="12"/>
          </p:nvPr>
        </p:nvSpPr>
        <p:spPr/>
        <p:txBody>
          <a:bodyPr/>
          <a:lstStyle/>
          <a:p>
            <a:fld id="{00000000-1234-1234-1234-123412341234}" type="slidenum">
              <a:rPr lang="ru-RU" smtClean="0"/>
              <a:pPr/>
              <a:t>50</a:t>
            </a:fld>
            <a:endParaRPr lang="ru-RU"/>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title"/>
          </p:nvPr>
        </p:nvSpPr>
        <p:spPr/>
        <p:txBody>
          <a:bodyPr/>
          <a:lstStyle/>
          <a:p>
            <a:r>
              <a:rPr lang="en" smtClean="0">
                <a:sym typeface="Helvetica Neue"/>
              </a:rPr>
              <a:t>mpi4py: running</a:t>
            </a:r>
            <a:endParaRPr lang="en">
              <a:sym typeface="Helvetica Neue"/>
            </a:endParaRPr>
          </a:p>
        </p:txBody>
      </p:sp>
      <p:sp>
        <p:nvSpPr>
          <p:cNvPr id="362" name="Shape 362"/>
          <p:cNvSpPr txBox="1">
            <a:spLocks noGrp="1"/>
          </p:cNvSpPr>
          <p:nvPr>
            <p:ph type="body" idx="1"/>
          </p:nvPr>
        </p:nvSpPr>
        <p:spPr/>
        <p:txBody>
          <a:bodyPr/>
          <a:lstStyle/>
          <a:p>
            <a:r>
              <a:rPr lang="en" dirty="0" smtClean="0">
                <a:sym typeface="Helvetica Neue"/>
              </a:rPr>
              <a:t>mpi4py jobs are launched like other MPI binaries:</a:t>
            </a:r>
          </a:p>
          <a:p>
            <a:pPr lvl="1"/>
            <a:r>
              <a:rPr lang="en" dirty="0" err="1" smtClean="0">
                <a:latin typeface="Andale Mono" charset="0"/>
                <a:ea typeface="Andale Mono" charset="0"/>
                <a:cs typeface="Andale Mono" charset="0"/>
                <a:sym typeface="Courier New"/>
              </a:rPr>
              <a:t>mpiexec</a:t>
            </a:r>
            <a:r>
              <a:rPr lang="en" dirty="0" smtClean="0">
                <a:latin typeface="Andale Mono" charset="0"/>
                <a:ea typeface="Andale Mono" charset="0"/>
                <a:cs typeface="Andale Mono" charset="0"/>
                <a:sym typeface="Courier New"/>
              </a:rPr>
              <a:t> –np ${RANKS} python ${PATH_TO_SCRIPT}</a:t>
            </a:r>
          </a:p>
          <a:p>
            <a:pPr lvl="1"/>
            <a:r>
              <a:rPr lang="en" dirty="0" smtClean="0">
                <a:sym typeface="Helvetica Neue"/>
              </a:rPr>
              <a:t>Just running </a:t>
            </a:r>
            <a:r>
              <a:rPr lang="en" dirty="0" smtClean="0">
                <a:sym typeface="Courier New"/>
              </a:rPr>
              <a:t>python ${PATH_TO_SCRIPT} </a:t>
            </a:r>
            <a:r>
              <a:rPr lang="en" dirty="0" smtClean="0">
                <a:sym typeface="Helvetica Neue"/>
              </a:rPr>
              <a:t>should always work for a single-rank case</a:t>
            </a:r>
            <a:r>
              <a:rPr lang="en-US" dirty="0" smtClean="0">
                <a:sym typeface="Helvetica Neue"/>
              </a:rPr>
              <a:t/>
            </a:r>
            <a:br>
              <a:rPr lang="en-US" dirty="0" smtClean="0">
                <a:sym typeface="Helvetica Neue"/>
              </a:rPr>
            </a:br>
            <a:endParaRPr lang="en" dirty="0" smtClean="0">
              <a:sym typeface="Helvetica Neue"/>
            </a:endParaRPr>
          </a:p>
          <a:p>
            <a:r>
              <a:rPr lang="en" dirty="0" smtClean="0">
                <a:sym typeface="Helvetica Neue"/>
              </a:rPr>
              <a:t>an independent Python interpreter launches per rank</a:t>
            </a:r>
          </a:p>
          <a:p>
            <a:pPr lvl="1"/>
            <a:r>
              <a:rPr lang="en" dirty="0" smtClean="0">
                <a:sym typeface="Helvetica Neue"/>
              </a:rPr>
              <a:t>no automatic shared memory, files, or state</a:t>
            </a:r>
          </a:p>
          <a:p>
            <a:pPr lvl="1"/>
            <a:r>
              <a:rPr lang="en" dirty="0" smtClean="0">
                <a:sym typeface="Helvetica Neue"/>
              </a:rPr>
              <a:t>crashing an interpreter </a:t>
            </a:r>
            <a:r>
              <a:rPr lang="en-US" dirty="0" smtClean="0">
                <a:sym typeface="Helvetica Neue"/>
              </a:rPr>
              <a:t>crashes</a:t>
            </a:r>
            <a:r>
              <a:rPr lang="en" dirty="0" smtClean="0">
                <a:sym typeface="Helvetica Neue"/>
              </a:rPr>
              <a:t> MPI</a:t>
            </a:r>
            <a:r>
              <a:rPr lang="en-US" dirty="0" smtClean="0">
                <a:sym typeface="Helvetica Neue"/>
              </a:rPr>
              <a:t> globally – like any other language</a:t>
            </a:r>
            <a:r>
              <a:rPr lang="en" dirty="0" smtClean="0">
                <a:sym typeface="Helvetica Neue"/>
              </a:rPr>
              <a:t> </a:t>
            </a:r>
          </a:p>
          <a:p>
            <a:pPr lvl="1"/>
            <a:r>
              <a:rPr lang="en" dirty="0" smtClean="0">
                <a:sym typeface="Helvetica Neue"/>
              </a:rPr>
              <a:t>it is possible to embed a</a:t>
            </a:r>
            <a:r>
              <a:rPr lang="en-US" dirty="0" smtClean="0">
                <a:sym typeface="Helvetica Neue"/>
              </a:rPr>
              <a:t> Python</a:t>
            </a:r>
            <a:r>
              <a:rPr lang="en" dirty="0" smtClean="0">
                <a:sym typeface="Helvetica Neue"/>
              </a:rPr>
              <a:t> interpreter in a C/C++ program and </a:t>
            </a:r>
            <a:r>
              <a:rPr lang="en-US" dirty="0" smtClean="0">
                <a:sym typeface="Helvetica Neue"/>
              </a:rPr>
              <a:t>use MPI from there</a:t>
            </a:r>
            <a:endParaRPr lang="en" dirty="0" smtClean="0">
              <a:sym typeface="Helvetica Neue"/>
            </a:endParaRPr>
          </a:p>
        </p:txBody>
      </p:sp>
      <p:sp>
        <p:nvSpPr>
          <p:cNvPr id="363" name="Shape 363"/>
          <p:cNvSpPr txBox="1">
            <a:spLocks noGrp="1"/>
          </p:cNvSpPr>
          <p:nvPr>
            <p:ph type="sldNum" idx="12"/>
          </p:nvPr>
        </p:nvSpPr>
        <p:spPr/>
        <p:txBody>
          <a:bodyPr/>
          <a:lstStyle/>
          <a:p>
            <a:fld id="{00000000-1234-1234-1234-123412341234}" type="slidenum">
              <a:rPr lang="en" smtClean="0"/>
              <a:pPr/>
              <a:t>51</a:t>
            </a:fld>
            <a:endParaRPr lang="e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p:txBody>
          <a:bodyPr/>
          <a:lstStyle/>
          <a:p>
            <a:r>
              <a:rPr lang="en" smtClean="0">
                <a:sym typeface="Helvetica Neue"/>
              </a:rPr>
              <a:t>mpi4py: startup</a:t>
            </a:r>
            <a:endParaRPr lang="en">
              <a:sym typeface="Helvetica Neue"/>
            </a:endParaRPr>
          </a:p>
        </p:txBody>
      </p:sp>
      <p:sp>
        <p:nvSpPr>
          <p:cNvPr id="369" name="Shape 369"/>
          <p:cNvSpPr txBox="1">
            <a:spLocks noGrp="1"/>
          </p:cNvSpPr>
          <p:nvPr>
            <p:ph type="body" idx="1"/>
          </p:nvPr>
        </p:nvSpPr>
        <p:spPr/>
        <p:txBody>
          <a:bodyPr/>
          <a:lstStyle/>
          <a:p>
            <a:pPr marL="114300" indent="0">
              <a:buNone/>
            </a:pPr>
            <a:r>
              <a:rPr lang="en" dirty="0" smtClean="0">
                <a:sym typeface="Helvetica Neue"/>
              </a:rPr>
              <a:t>Importing and MPI initialization:</a:t>
            </a:r>
          </a:p>
          <a:p>
            <a:r>
              <a:rPr lang="en" dirty="0" smtClean="0">
                <a:sym typeface="Helvetica Neue"/>
              </a:rPr>
              <a:t>importing mpi4py allows you to set runtime configuration options (e.g. automatic initialization, </a:t>
            </a:r>
            <a:r>
              <a:rPr lang="en" dirty="0" err="1" smtClean="0">
                <a:sym typeface="Helvetica Neue"/>
              </a:rPr>
              <a:t>thread_level</a:t>
            </a:r>
            <a:r>
              <a:rPr lang="en" dirty="0" smtClean="0">
                <a:sym typeface="Helvetica Neue"/>
              </a:rPr>
              <a:t>) via </a:t>
            </a:r>
            <a:r>
              <a:rPr lang="en" dirty="0" smtClean="0">
                <a:sym typeface="Courier New"/>
              </a:rPr>
              <a:t>mpi4py.rc()</a:t>
            </a:r>
          </a:p>
          <a:p>
            <a:r>
              <a:rPr lang="en" dirty="0" smtClean="0">
                <a:sym typeface="Helvetica Neue"/>
              </a:rPr>
              <a:t>importing the MPI submodule calls </a:t>
            </a:r>
            <a:r>
              <a:rPr lang="en" dirty="0" err="1" smtClean="0">
                <a:sym typeface="Helvetica Neue"/>
              </a:rPr>
              <a:t>MPI_Init</a:t>
            </a:r>
            <a:r>
              <a:rPr lang="en" dirty="0" smtClean="0">
                <a:sym typeface="Helvetica Neue"/>
              </a:rPr>
              <a:t>() by default </a:t>
            </a:r>
          </a:p>
          <a:p>
            <a:pPr lvl="1"/>
            <a:r>
              <a:rPr lang="en" dirty="0" smtClean="0">
                <a:sym typeface="Helvetica Neue"/>
              </a:rPr>
              <a:t>calling </a:t>
            </a:r>
            <a:r>
              <a:rPr lang="en" dirty="0" err="1" smtClean="0">
                <a:sym typeface="Courier New"/>
              </a:rPr>
              <a:t>Init</a:t>
            </a:r>
            <a:r>
              <a:rPr lang="en" dirty="0" smtClean="0">
                <a:sym typeface="Courier New"/>
              </a:rPr>
              <a:t>()</a:t>
            </a:r>
            <a:r>
              <a:rPr lang="en" dirty="0" smtClean="0">
                <a:sym typeface="Helvetica Neue"/>
              </a:rPr>
              <a:t> or </a:t>
            </a:r>
            <a:r>
              <a:rPr lang="en" dirty="0" err="1" smtClean="0">
                <a:sym typeface="Courier New"/>
              </a:rPr>
              <a:t>Init_thread</a:t>
            </a:r>
            <a:r>
              <a:rPr lang="en" dirty="0" smtClean="0">
                <a:sym typeface="Courier New"/>
              </a:rPr>
              <a:t>()</a:t>
            </a:r>
            <a:r>
              <a:rPr lang="en" dirty="0" smtClean="0">
                <a:sym typeface="Helvetica Neue"/>
              </a:rPr>
              <a:t> more than once violates the MPI standard </a:t>
            </a:r>
          </a:p>
          <a:p>
            <a:pPr lvl="1"/>
            <a:r>
              <a:rPr lang="en" dirty="0" smtClean="0">
                <a:sym typeface="Helvetica Neue"/>
              </a:rPr>
              <a:t>This will lead to a Python exception or an abort in C/C++</a:t>
            </a:r>
          </a:p>
          <a:p>
            <a:pPr lvl="1"/>
            <a:r>
              <a:rPr lang="en" dirty="0" smtClean="0">
                <a:sym typeface="Helvetica Neue"/>
              </a:rPr>
              <a:t>use </a:t>
            </a:r>
            <a:r>
              <a:rPr lang="en" dirty="0" err="1" smtClean="0">
                <a:sym typeface="Courier New"/>
              </a:rPr>
              <a:t>Is_initialized</a:t>
            </a:r>
            <a:r>
              <a:rPr lang="en" dirty="0" smtClean="0">
                <a:sym typeface="Courier New"/>
              </a:rPr>
              <a:t>()</a:t>
            </a:r>
            <a:r>
              <a:rPr lang="en" dirty="0" smtClean="0">
                <a:sym typeface="Helvetica Neue"/>
              </a:rPr>
              <a:t> to test for initialization </a:t>
            </a:r>
            <a:endParaRPr lang="en" dirty="0">
              <a:sym typeface="Helvetica Neue"/>
            </a:endParaRPr>
          </a:p>
        </p:txBody>
      </p:sp>
      <p:sp>
        <p:nvSpPr>
          <p:cNvPr id="370" name="Shape 370"/>
          <p:cNvSpPr txBox="1">
            <a:spLocks noGrp="1"/>
          </p:cNvSpPr>
          <p:nvPr>
            <p:ph type="sldNum" idx="12"/>
          </p:nvPr>
        </p:nvSpPr>
        <p:spPr/>
        <p:txBody>
          <a:bodyPr/>
          <a:lstStyle/>
          <a:p>
            <a:fld id="{00000000-1234-1234-1234-123412341234}" type="slidenum">
              <a:rPr lang="cs-CZ" smtClean="0"/>
              <a:pPr/>
              <a:t>52</a:t>
            </a:fld>
            <a:endParaRPr lang="cs-CZ"/>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p:txBody>
          <a:bodyPr/>
          <a:lstStyle/>
          <a:p>
            <a:r>
              <a:rPr lang="en" smtClean="0">
                <a:sym typeface="Helvetica Neue"/>
              </a:rPr>
              <a:t>mpi4py: shutdown</a:t>
            </a:r>
            <a:endParaRPr lang="en">
              <a:sym typeface="Helvetica Neue"/>
            </a:endParaRPr>
          </a:p>
        </p:txBody>
      </p:sp>
      <p:sp>
        <p:nvSpPr>
          <p:cNvPr id="376" name="Shape 376"/>
          <p:cNvSpPr txBox="1">
            <a:spLocks noGrp="1"/>
          </p:cNvSpPr>
          <p:nvPr>
            <p:ph type="body" idx="1"/>
          </p:nvPr>
        </p:nvSpPr>
        <p:spPr/>
        <p:txBody>
          <a:bodyPr/>
          <a:lstStyle/>
          <a:p>
            <a:r>
              <a:rPr lang="en" dirty="0" err="1" smtClean="0">
                <a:latin typeface="Andale Mono" charset="0"/>
                <a:ea typeface="Andale Mono" charset="0"/>
                <a:cs typeface="Andale Mono" charset="0"/>
                <a:sym typeface="Courier New"/>
              </a:rPr>
              <a:t>MPI_Finalize</a:t>
            </a:r>
            <a:r>
              <a:rPr lang="en" dirty="0" smtClean="0">
                <a:latin typeface="Andale Mono" charset="0"/>
                <a:ea typeface="Andale Mono" charset="0"/>
                <a:cs typeface="Andale Mono" charset="0"/>
                <a:sym typeface="Courier New"/>
              </a:rPr>
              <a:t>()</a:t>
            </a:r>
            <a:r>
              <a:rPr lang="en" dirty="0" smtClean="0">
                <a:latin typeface="Andale Mono" charset="0"/>
                <a:ea typeface="Andale Mono" charset="0"/>
                <a:cs typeface="Andale Mono" charset="0"/>
                <a:sym typeface="Helvetica Neue"/>
              </a:rPr>
              <a:t> </a:t>
            </a:r>
            <a:r>
              <a:rPr lang="en" dirty="0" smtClean="0">
                <a:sym typeface="Helvetica Neue"/>
              </a:rPr>
              <a:t>will automatically run at interpreter exit</a:t>
            </a:r>
          </a:p>
          <a:p>
            <a:r>
              <a:rPr lang="en" dirty="0" smtClean="0">
                <a:sym typeface="Helvetica Neue"/>
              </a:rPr>
              <a:t>use </a:t>
            </a:r>
            <a:r>
              <a:rPr lang="en" dirty="0" err="1" smtClean="0">
                <a:latin typeface="Andale Mono" charset="0"/>
                <a:ea typeface="Andale Mono" charset="0"/>
                <a:cs typeface="Andale Mono" charset="0"/>
                <a:sym typeface="Courier New"/>
              </a:rPr>
              <a:t>Is_finalized</a:t>
            </a:r>
            <a:r>
              <a:rPr lang="en" dirty="0" smtClean="0">
                <a:latin typeface="Andale Mono" charset="0"/>
                <a:ea typeface="Andale Mono" charset="0"/>
                <a:cs typeface="Andale Mono" charset="0"/>
                <a:sym typeface="Courier New"/>
              </a:rPr>
              <a:t>()</a:t>
            </a:r>
            <a:r>
              <a:rPr lang="en" dirty="0" smtClean="0">
                <a:sym typeface="Helvetica Neue"/>
              </a:rPr>
              <a:t>to test for finalization when uncertain if a module called </a:t>
            </a:r>
            <a:r>
              <a:rPr lang="en" dirty="0" err="1" smtClean="0">
                <a:latin typeface="Andale Mono" charset="0"/>
                <a:ea typeface="Andale Mono" charset="0"/>
                <a:cs typeface="Andale Mono" charset="0"/>
                <a:sym typeface="Courier New"/>
              </a:rPr>
              <a:t>MPI_Finalize</a:t>
            </a:r>
            <a:r>
              <a:rPr lang="en" dirty="0" smtClean="0">
                <a:latin typeface="Andale Mono" charset="0"/>
                <a:ea typeface="Andale Mono" charset="0"/>
                <a:cs typeface="Andale Mono" charset="0"/>
                <a:sym typeface="Courier New"/>
              </a:rPr>
              <a:t>()</a:t>
            </a:r>
          </a:p>
          <a:p>
            <a:r>
              <a:rPr lang="en" dirty="0" smtClean="0">
                <a:sym typeface="Helvetica Neue"/>
              </a:rPr>
              <a:t>calling </a:t>
            </a:r>
            <a:r>
              <a:rPr lang="en" dirty="0" smtClean="0">
                <a:latin typeface="Andale Mono" charset="0"/>
                <a:ea typeface="Andale Mono" charset="0"/>
                <a:cs typeface="Andale Mono" charset="0"/>
                <a:sym typeface="Courier New"/>
              </a:rPr>
              <a:t>Finalize()</a:t>
            </a:r>
            <a:r>
              <a:rPr lang="en" dirty="0" smtClean="0">
                <a:latin typeface="Andale Mono" charset="0"/>
                <a:ea typeface="Andale Mono" charset="0"/>
                <a:cs typeface="Andale Mono" charset="0"/>
                <a:sym typeface="Helvetica Neue"/>
              </a:rPr>
              <a:t> </a:t>
            </a:r>
            <a:r>
              <a:rPr lang="en" dirty="0" smtClean="0">
                <a:sym typeface="Helvetica Neue"/>
              </a:rPr>
              <a:t>more than once exits the interpreter with an error and may crash C/C++/Fortran modules</a:t>
            </a:r>
            <a:endParaRPr lang="en" dirty="0">
              <a:sym typeface="Helvetica Neue"/>
            </a:endParaRPr>
          </a:p>
        </p:txBody>
      </p:sp>
      <p:sp>
        <p:nvSpPr>
          <p:cNvPr id="377" name="Shape 377"/>
          <p:cNvSpPr txBox="1">
            <a:spLocks noGrp="1"/>
          </p:cNvSpPr>
          <p:nvPr>
            <p:ph type="sldNum" idx="12"/>
          </p:nvPr>
        </p:nvSpPr>
        <p:spPr/>
        <p:txBody>
          <a:bodyPr/>
          <a:lstStyle/>
          <a:p>
            <a:fld id="{00000000-1234-1234-1234-123412341234}" type="slidenum">
              <a:rPr lang="is-IS" smtClean="0"/>
              <a:pPr/>
              <a:t>53</a:t>
            </a:fld>
            <a:endParaRPr lang="is-I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a:spLocks noGrp="1"/>
          </p:cNvSpPr>
          <p:nvPr>
            <p:ph type="title"/>
          </p:nvPr>
        </p:nvSpPr>
        <p:spPr/>
        <p:txBody>
          <a:bodyPr/>
          <a:lstStyle/>
          <a:p>
            <a:r>
              <a:rPr lang="en" smtClean="0">
                <a:sym typeface="Helvetica Neue"/>
              </a:rPr>
              <a:t>mpi4py and program structure</a:t>
            </a:r>
            <a:endParaRPr lang="en">
              <a:sym typeface="Helvetica Neue"/>
            </a:endParaRPr>
          </a:p>
        </p:txBody>
      </p:sp>
      <p:sp>
        <p:nvSpPr>
          <p:cNvPr id="383" name="Shape 383"/>
          <p:cNvSpPr txBox="1">
            <a:spLocks noGrp="1"/>
          </p:cNvSpPr>
          <p:nvPr>
            <p:ph type="body" idx="1"/>
          </p:nvPr>
        </p:nvSpPr>
        <p:spPr/>
        <p:txBody>
          <a:bodyPr/>
          <a:lstStyle/>
          <a:p>
            <a:pPr marL="114300" indent="0">
              <a:buNone/>
            </a:pPr>
            <a:r>
              <a:rPr lang="en" dirty="0" smtClean="0">
                <a:sym typeface="Helvetica Neue"/>
              </a:rPr>
              <a:t>Any code, even if after </a:t>
            </a:r>
            <a:r>
              <a:rPr lang="en" dirty="0" err="1" smtClean="0">
                <a:sym typeface="Courier New"/>
              </a:rPr>
              <a:t>MPI_Init</a:t>
            </a:r>
            <a:r>
              <a:rPr lang="en" dirty="0" smtClean="0">
                <a:sym typeface="Courier New"/>
              </a:rPr>
              <a:t>()</a:t>
            </a:r>
            <a:r>
              <a:rPr lang="en" dirty="0" smtClean="0">
                <a:sym typeface="Helvetica Neue"/>
              </a:rPr>
              <a:t>, unless reserved to a given rank will run on all ranks:</a:t>
            </a:r>
            <a:br>
              <a:rPr lang="en" dirty="0" smtClean="0">
                <a:sym typeface="Helvetica Neue"/>
              </a:rPr>
            </a:br>
            <a:endParaRPr lang="en" dirty="0" smtClean="0">
              <a:sym typeface="Helvetica Neue"/>
            </a:endParaRPr>
          </a:p>
          <a:p>
            <a:pPr marL="114300" indent="0">
              <a:buNone/>
            </a:pPr>
            <a:r>
              <a:rPr lang="en" b="1" dirty="0" smtClean="0">
                <a:solidFill>
                  <a:schemeClr val="tx2">
                    <a:lumMod val="75000"/>
                  </a:schemeClr>
                </a:solidFill>
                <a:latin typeface="Andale Mono" charset="0"/>
                <a:ea typeface="Andale Mono" charset="0"/>
                <a:cs typeface="Andale Mono" charset="0"/>
                <a:sym typeface="Courier New"/>
              </a:rPr>
              <a:t>from mpi4py import MPI</a:t>
            </a:r>
          </a:p>
          <a:p>
            <a:pPr marL="114300" indent="0">
              <a:buNone/>
            </a:pPr>
            <a:endParaRPr lang="en" b="1" dirty="0" smtClean="0">
              <a:solidFill>
                <a:schemeClr val="tx2">
                  <a:lumMod val="75000"/>
                </a:schemeClr>
              </a:solidFill>
              <a:latin typeface="Andale Mono" charset="0"/>
              <a:ea typeface="Andale Mono" charset="0"/>
              <a:cs typeface="Andale Mono" charset="0"/>
              <a:sym typeface="Courier New"/>
            </a:endParaRPr>
          </a:p>
          <a:p>
            <a:pPr marL="114300" indent="0">
              <a:buNone/>
            </a:pPr>
            <a:r>
              <a:rPr lang="en" b="1" dirty="0" err="1" smtClean="0">
                <a:solidFill>
                  <a:schemeClr val="tx2">
                    <a:lumMod val="75000"/>
                  </a:schemeClr>
                </a:solidFill>
                <a:latin typeface="Andale Mono" charset="0"/>
                <a:ea typeface="Andale Mono" charset="0"/>
                <a:cs typeface="Andale Mono" charset="0"/>
                <a:sym typeface="Courier New"/>
              </a:rPr>
              <a:t>comm</a:t>
            </a:r>
            <a:r>
              <a:rPr lang="en" b="1" dirty="0" smtClean="0">
                <a:solidFill>
                  <a:schemeClr val="tx2">
                    <a:lumMod val="75000"/>
                  </a:schemeClr>
                </a:solidFill>
                <a:latin typeface="Andale Mono" charset="0"/>
                <a:ea typeface="Andale Mono" charset="0"/>
                <a:cs typeface="Andale Mono" charset="0"/>
                <a:sym typeface="Courier New"/>
              </a:rPr>
              <a:t> = MPI.COMM_WORLD</a:t>
            </a:r>
          </a:p>
          <a:p>
            <a:pPr marL="114300" indent="0">
              <a:buNone/>
            </a:pPr>
            <a:r>
              <a:rPr lang="en" b="1" dirty="0" smtClean="0">
                <a:solidFill>
                  <a:schemeClr val="tx2">
                    <a:lumMod val="75000"/>
                  </a:schemeClr>
                </a:solidFill>
                <a:latin typeface="Andale Mono" charset="0"/>
                <a:ea typeface="Andale Mono" charset="0"/>
                <a:cs typeface="Andale Mono" charset="0"/>
                <a:sym typeface="Courier New"/>
              </a:rPr>
              <a:t>rank = </a:t>
            </a:r>
            <a:r>
              <a:rPr lang="en" b="1" dirty="0" err="1" smtClean="0">
                <a:solidFill>
                  <a:schemeClr val="tx2">
                    <a:lumMod val="75000"/>
                  </a:schemeClr>
                </a:solidFill>
                <a:latin typeface="Andale Mono" charset="0"/>
                <a:ea typeface="Andale Mono" charset="0"/>
                <a:cs typeface="Andale Mono" charset="0"/>
                <a:sym typeface="Courier New"/>
              </a:rPr>
              <a:t>comm.Get_rank</a:t>
            </a:r>
            <a:r>
              <a:rPr lang="en" b="1" dirty="0" smtClean="0">
                <a:solidFill>
                  <a:schemeClr val="tx2">
                    <a:lumMod val="75000"/>
                  </a:schemeClr>
                </a:solidFill>
                <a:latin typeface="Andale Mono" charset="0"/>
                <a:ea typeface="Andale Mono" charset="0"/>
                <a:cs typeface="Andale Mono" charset="0"/>
                <a:sym typeface="Courier New"/>
              </a:rPr>
              <a:t>()</a:t>
            </a:r>
          </a:p>
          <a:p>
            <a:pPr marL="114300" indent="0">
              <a:buNone/>
            </a:pPr>
            <a:r>
              <a:rPr lang="en" b="1" dirty="0" err="1" smtClean="0">
                <a:solidFill>
                  <a:schemeClr val="tx2">
                    <a:lumMod val="75000"/>
                  </a:schemeClr>
                </a:solidFill>
                <a:latin typeface="Andale Mono" charset="0"/>
                <a:ea typeface="Andale Mono" charset="0"/>
                <a:cs typeface="Andale Mono" charset="0"/>
                <a:sym typeface="Courier New"/>
              </a:rPr>
              <a:t>mpisize</a:t>
            </a:r>
            <a:r>
              <a:rPr lang="en" b="1" dirty="0" smtClean="0">
                <a:solidFill>
                  <a:schemeClr val="tx2">
                    <a:lumMod val="75000"/>
                  </a:schemeClr>
                </a:solidFill>
                <a:latin typeface="Andale Mono" charset="0"/>
                <a:ea typeface="Andale Mono" charset="0"/>
                <a:cs typeface="Andale Mono" charset="0"/>
                <a:sym typeface="Courier New"/>
              </a:rPr>
              <a:t> = </a:t>
            </a:r>
            <a:r>
              <a:rPr lang="en" b="1" dirty="0" err="1" smtClean="0">
                <a:solidFill>
                  <a:schemeClr val="tx2">
                    <a:lumMod val="75000"/>
                  </a:schemeClr>
                </a:solidFill>
                <a:latin typeface="Andale Mono" charset="0"/>
                <a:ea typeface="Andale Mono" charset="0"/>
                <a:cs typeface="Andale Mono" charset="0"/>
                <a:sym typeface="Courier New"/>
              </a:rPr>
              <a:t>comm.Get_size</a:t>
            </a:r>
            <a:r>
              <a:rPr lang="en" b="1" dirty="0" smtClean="0">
                <a:solidFill>
                  <a:schemeClr val="tx2">
                    <a:lumMod val="75000"/>
                  </a:schemeClr>
                </a:solidFill>
                <a:latin typeface="Andale Mono" charset="0"/>
                <a:ea typeface="Andale Mono" charset="0"/>
                <a:cs typeface="Andale Mono" charset="0"/>
                <a:sym typeface="Courier New"/>
              </a:rPr>
              <a:t>()</a:t>
            </a:r>
          </a:p>
          <a:p>
            <a:pPr marL="114300" indent="0">
              <a:buNone/>
            </a:pPr>
            <a:endParaRPr lang="en" b="1" dirty="0" smtClean="0">
              <a:solidFill>
                <a:schemeClr val="tx2">
                  <a:lumMod val="75000"/>
                </a:schemeClr>
              </a:solidFill>
              <a:latin typeface="Andale Mono" charset="0"/>
              <a:ea typeface="Andale Mono" charset="0"/>
              <a:cs typeface="Andale Mono" charset="0"/>
              <a:sym typeface="Courier New"/>
            </a:endParaRPr>
          </a:p>
          <a:p>
            <a:pPr marL="114300" indent="0">
              <a:buNone/>
            </a:pPr>
            <a:r>
              <a:rPr lang="en" b="1" dirty="0" smtClean="0">
                <a:solidFill>
                  <a:schemeClr val="tx2">
                    <a:lumMod val="75000"/>
                  </a:schemeClr>
                </a:solidFill>
                <a:latin typeface="Andale Mono" charset="0"/>
                <a:ea typeface="Andale Mono" charset="0"/>
                <a:cs typeface="Andale Mono" charset="0"/>
                <a:sym typeface="Courier New"/>
              </a:rPr>
              <a:t>if rank%2 == 0:</a:t>
            </a:r>
            <a:br>
              <a:rPr lang="en" b="1" dirty="0" smtClean="0">
                <a:solidFill>
                  <a:schemeClr val="tx2">
                    <a:lumMod val="75000"/>
                  </a:schemeClr>
                </a:solidFill>
                <a:latin typeface="Andale Mono" charset="0"/>
                <a:ea typeface="Andale Mono" charset="0"/>
                <a:cs typeface="Andale Mono" charset="0"/>
                <a:sym typeface="Courier New"/>
              </a:rPr>
            </a:br>
            <a:r>
              <a:rPr lang="en" b="1" dirty="0" smtClean="0">
                <a:solidFill>
                  <a:schemeClr val="tx2">
                    <a:lumMod val="75000"/>
                  </a:schemeClr>
                </a:solidFill>
                <a:latin typeface="Andale Mono" charset="0"/>
                <a:ea typeface="Andale Mono" charset="0"/>
                <a:cs typeface="Andale Mono" charset="0"/>
                <a:sym typeface="Courier New"/>
              </a:rPr>
              <a:t>  print(“Hello from an even rank: %d” %(rank))</a:t>
            </a:r>
          </a:p>
          <a:p>
            <a:pPr marL="114300" indent="0">
              <a:buNone/>
            </a:pPr>
            <a:endParaRPr lang="en" b="1" dirty="0" smtClean="0">
              <a:solidFill>
                <a:schemeClr val="tx2">
                  <a:lumMod val="75000"/>
                </a:schemeClr>
              </a:solidFill>
              <a:latin typeface="Andale Mono" charset="0"/>
              <a:ea typeface="Andale Mono" charset="0"/>
              <a:cs typeface="Andale Mono" charset="0"/>
              <a:sym typeface="Courier New"/>
            </a:endParaRPr>
          </a:p>
          <a:p>
            <a:pPr marL="114300" indent="0">
              <a:buNone/>
            </a:pPr>
            <a:r>
              <a:rPr lang="en" b="1" dirty="0" err="1" smtClean="0">
                <a:solidFill>
                  <a:schemeClr val="tx2">
                    <a:lumMod val="75000"/>
                  </a:schemeClr>
                </a:solidFill>
                <a:latin typeface="Andale Mono" charset="0"/>
                <a:ea typeface="Andale Mono" charset="0"/>
                <a:cs typeface="Andale Mono" charset="0"/>
                <a:sym typeface="Courier New"/>
              </a:rPr>
              <a:t>comm.Barrier</a:t>
            </a:r>
            <a:r>
              <a:rPr lang="en" b="1" dirty="0" smtClean="0">
                <a:solidFill>
                  <a:schemeClr val="tx2">
                    <a:lumMod val="75000"/>
                  </a:schemeClr>
                </a:solidFill>
                <a:latin typeface="Andale Mono" charset="0"/>
                <a:ea typeface="Andale Mono" charset="0"/>
                <a:cs typeface="Andale Mono" charset="0"/>
                <a:sym typeface="Courier New"/>
              </a:rPr>
              <a:t>()</a:t>
            </a:r>
          </a:p>
          <a:p>
            <a:pPr marL="114300" indent="0">
              <a:buNone/>
            </a:pPr>
            <a:r>
              <a:rPr lang="en" b="1" dirty="0" smtClean="0">
                <a:solidFill>
                  <a:schemeClr val="tx2">
                    <a:lumMod val="75000"/>
                  </a:schemeClr>
                </a:solidFill>
                <a:latin typeface="Andale Mono" charset="0"/>
                <a:ea typeface="Andale Mono" charset="0"/>
                <a:cs typeface="Andale Mono" charset="0"/>
                <a:sym typeface="Courier New"/>
              </a:rPr>
              <a:t>print(“Goodbye from rank %d” %(rank))</a:t>
            </a:r>
            <a:endParaRPr lang="en" b="1" dirty="0">
              <a:solidFill>
                <a:schemeClr val="tx2">
                  <a:lumMod val="75000"/>
                </a:schemeClr>
              </a:solidFill>
              <a:latin typeface="Andale Mono" charset="0"/>
              <a:ea typeface="Andale Mono" charset="0"/>
              <a:cs typeface="Andale Mono" charset="0"/>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a:off x="415491" y="293564"/>
            <a:ext cx="11357841" cy="763500"/>
          </a:xfrm>
        </p:spPr>
        <p:txBody>
          <a:bodyPr/>
          <a:lstStyle/>
          <a:p>
            <a:pPr lvl="0"/>
            <a:r>
              <a:rPr lang="en-US" smtClean="0">
                <a:sym typeface="Arial"/>
              </a:rPr>
              <a:t>mpi4py and datatypes</a:t>
            </a:r>
            <a:endParaRPr lang="en-US" dirty="0">
              <a:sym typeface="Arial"/>
            </a:endParaRPr>
          </a:p>
        </p:txBody>
      </p:sp>
      <p:sp>
        <p:nvSpPr>
          <p:cNvPr id="384" name="Shape 384"/>
          <p:cNvSpPr txBox="1">
            <a:spLocks noGrp="1"/>
          </p:cNvSpPr>
          <p:nvPr>
            <p:ph type="body" idx="1"/>
          </p:nvPr>
        </p:nvSpPr>
        <p:spPr>
          <a:xfrm>
            <a:off x="0" y="675314"/>
            <a:ext cx="11357841" cy="4555200"/>
          </a:xfrm>
        </p:spPr>
        <p:txBody>
          <a:bodyPr/>
          <a:lstStyle/>
          <a:p>
            <a:r>
              <a:rPr lang="en-US" sz="2000" dirty="0" smtClean="0">
                <a:sym typeface="Arial"/>
              </a:rPr>
              <a:t>Python objects, unless they conform to a C data type, are pickled (serialized)</a:t>
            </a:r>
          </a:p>
          <a:p>
            <a:pPr lvl="1"/>
            <a:r>
              <a:rPr lang="en-US" sz="1600" dirty="0" smtClean="0">
                <a:sym typeface="Arial"/>
              </a:rPr>
              <a:t>pickling and </a:t>
            </a:r>
            <a:r>
              <a:rPr lang="en-US" sz="1600" dirty="0" err="1" smtClean="0">
                <a:sym typeface="Arial"/>
              </a:rPr>
              <a:t>unpickling</a:t>
            </a:r>
            <a:r>
              <a:rPr lang="en-US" sz="1600" dirty="0" smtClean="0">
                <a:sym typeface="Arial"/>
              </a:rPr>
              <a:t> have significant compute overhead</a:t>
            </a:r>
          </a:p>
          <a:p>
            <a:pPr lvl="1"/>
            <a:r>
              <a:rPr lang="en-US" sz="1600" dirty="0" smtClean="0">
                <a:sym typeface="Arial"/>
              </a:rPr>
              <a:t>overhead impacts both senders and receivers</a:t>
            </a:r>
          </a:p>
          <a:p>
            <a:pPr lvl="1"/>
            <a:r>
              <a:rPr lang="en-US" sz="1600" dirty="0" smtClean="0">
                <a:sym typeface="Arial"/>
              </a:rPr>
              <a:t>pickling may also increase the memory size of an object</a:t>
            </a:r>
          </a:p>
          <a:p>
            <a:pPr lvl="1"/>
            <a:r>
              <a:rPr lang="en-US" sz="1600" dirty="0" smtClean="0">
                <a:sym typeface="Arial"/>
              </a:rPr>
              <a:t>use the lowercase methods, </a:t>
            </a:r>
            <a:r>
              <a:rPr lang="en-US" sz="1600" dirty="0" err="1" smtClean="0">
                <a:sym typeface="Arial"/>
              </a:rPr>
              <a:t>eg</a:t>
            </a:r>
            <a:r>
              <a:rPr lang="en-US" sz="1600" dirty="0" smtClean="0">
                <a:sym typeface="Arial"/>
              </a:rPr>
              <a:t>: </a:t>
            </a:r>
            <a:r>
              <a:rPr lang="en-US" sz="1600" dirty="0" err="1" smtClean="0">
                <a:latin typeface="Andale Mono" charset="0"/>
                <a:ea typeface="Andale Mono" charset="0"/>
                <a:cs typeface="Andale Mono" charset="0"/>
                <a:sym typeface="Arial"/>
              </a:rPr>
              <a:t>recv</a:t>
            </a:r>
            <a:r>
              <a:rPr lang="en-US" sz="1600" dirty="0" smtClean="0">
                <a:latin typeface="Andale Mono" charset="0"/>
                <a:ea typeface="Andale Mono" charset="0"/>
                <a:cs typeface="Andale Mono" charset="0"/>
                <a:sym typeface="Arial"/>
              </a:rPr>
              <a:t>(),send()</a:t>
            </a:r>
            <a:r>
              <a:rPr lang="en-US" sz="1800" dirty="0" smtClean="0">
                <a:sym typeface="Arial"/>
              </a:rPr>
              <a:t/>
            </a:r>
            <a:br>
              <a:rPr lang="en-US" sz="1800" dirty="0" smtClean="0">
                <a:sym typeface="Arial"/>
              </a:rPr>
            </a:br>
            <a:endParaRPr lang="en-US" sz="1800" dirty="0" smtClean="0">
              <a:sym typeface="Arial"/>
            </a:endParaRPr>
          </a:p>
          <a:p>
            <a:r>
              <a:rPr lang="en-US" sz="2000" dirty="0" err="1" smtClean="0">
                <a:sym typeface="Arial"/>
              </a:rPr>
              <a:t>Picklable</a:t>
            </a:r>
            <a:r>
              <a:rPr lang="en-US" sz="2000" dirty="0" smtClean="0">
                <a:sym typeface="Arial"/>
              </a:rPr>
              <a:t> Python objects include:</a:t>
            </a:r>
          </a:p>
          <a:p>
            <a:pPr lvl="1"/>
            <a:r>
              <a:rPr lang="en-US" sz="1800" dirty="0" smtClean="0"/>
              <a:t> </a:t>
            </a:r>
            <a:r>
              <a:rPr lang="en-US" sz="1600" b="1" dirty="0" smtClean="0">
                <a:latin typeface="Andale Mono" charset="0"/>
                <a:ea typeface="Andale Mono" charset="0"/>
                <a:cs typeface="Andale Mono" charset="0"/>
              </a:rPr>
              <a:t>None, True, </a:t>
            </a:r>
            <a:r>
              <a:rPr lang="en-US" sz="1600" dirty="0" smtClean="0">
                <a:ea typeface="Andale Mono" charset="0"/>
                <a:cs typeface="Andale Mono" charset="0"/>
              </a:rPr>
              <a:t>and</a:t>
            </a:r>
            <a:r>
              <a:rPr lang="en-US" sz="1600" b="1" dirty="0" smtClean="0">
                <a:latin typeface="Andale Mono" charset="0"/>
                <a:ea typeface="Andale Mono" charset="0"/>
                <a:cs typeface="Andale Mono" charset="0"/>
              </a:rPr>
              <a:t> False</a:t>
            </a:r>
          </a:p>
          <a:p>
            <a:pPr lvl="1"/>
            <a:r>
              <a:rPr lang="en-US" sz="1600" dirty="0" smtClean="0"/>
              <a:t>integers, long integers, floating point numbers, complex numbers</a:t>
            </a:r>
          </a:p>
          <a:p>
            <a:pPr lvl="1"/>
            <a:r>
              <a:rPr lang="en-US" sz="1600" dirty="0" smtClean="0"/>
              <a:t>normal and Unicode strings</a:t>
            </a:r>
          </a:p>
          <a:p>
            <a:pPr lvl="1"/>
            <a:r>
              <a:rPr lang="en-US" sz="1600" dirty="0" smtClean="0"/>
              <a:t>tuples, lists, sets, and dictionaries containing only </a:t>
            </a:r>
            <a:r>
              <a:rPr lang="en-US" sz="1600" dirty="0" err="1" smtClean="0"/>
              <a:t>picklable</a:t>
            </a:r>
            <a:r>
              <a:rPr lang="en-US" sz="1600" dirty="0" smtClean="0"/>
              <a:t> objects</a:t>
            </a:r>
          </a:p>
          <a:p>
            <a:pPr lvl="1"/>
            <a:r>
              <a:rPr lang="en-US" sz="1600" dirty="0" smtClean="0"/>
              <a:t>functions defined at the top level of a module</a:t>
            </a:r>
          </a:p>
          <a:p>
            <a:pPr lvl="1"/>
            <a:r>
              <a:rPr lang="en-US" sz="1600" dirty="0" smtClean="0"/>
              <a:t>built-in functions and classes defined at the top level of a module</a:t>
            </a:r>
          </a:p>
          <a:p>
            <a:pPr lvl="1"/>
            <a:r>
              <a:rPr lang="en-US" sz="1600" dirty="0" smtClean="0"/>
              <a:t>instances of such classes whose </a:t>
            </a:r>
            <a:r>
              <a:rPr lang="en-US" sz="1600" dirty="0" smtClean="0">
                <a:latin typeface="Andale Mono" charset="0"/>
                <a:ea typeface="Andale Mono" charset="0"/>
                <a:cs typeface="Andale Mono" charset="0"/>
              </a:rPr>
              <a:t>__</a:t>
            </a:r>
            <a:r>
              <a:rPr lang="en-US" sz="1600" dirty="0" err="1" smtClean="0">
                <a:latin typeface="Andale Mono" charset="0"/>
                <a:ea typeface="Andale Mono" charset="0"/>
                <a:cs typeface="Andale Mono" charset="0"/>
              </a:rPr>
              <a:t>dict</a:t>
            </a:r>
            <a:r>
              <a:rPr lang="en-US" sz="1600" dirty="0" smtClean="0">
                <a:latin typeface="Andale Mono" charset="0"/>
                <a:ea typeface="Andale Mono" charset="0"/>
                <a:cs typeface="Andale Mono" charset="0"/>
              </a:rPr>
              <a:t>__() </a:t>
            </a:r>
            <a:r>
              <a:rPr lang="en-US" sz="1600" dirty="0" smtClean="0"/>
              <a:t>or the result of calling </a:t>
            </a:r>
            <a:r>
              <a:rPr lang="en-US" sz="1600" dirty="0" smtClean="0">
                <a:latin typeface="Andale Mono" charset="0"/>
                <a:ea typeface="Andale Mono" charset="0"/>
                <a:cs typeface="Andale Mono" charset="0"/>
              </a:rPr>
              <a:t>__</a:t>
            </a:r>
            <a:r>
              <a:rPr lang="en-US" sz="1600" dirty="0" err="1" smtClean="0">
                <a:latin typeface="Andale Mono" charset="0"/>
                <a:ea typeface="Andale Mono" charset="0"/>
                <a:cs typeface="Andale Mono" charset="0"/>
              </a:rPr>
              <a:t>getstate</a:t>
            </a:r>
            <a:r>
              <a:rPr lang="en-US" sz="1600" dirty="0" smtClean="0">
                <a:latin typeface="Andale Mono" charset="0"/>
                <a:ea typeface="Andale Mono" charset="0"/>
                <a:cs typeface="Andale Mono" charset="0"/>
              </a:rPr>
              <a:t>__()</a:t>
            </a:r>
            <a:r>
              <a:rPr lang="en-US" sz="1600" dirty="0" smtClean="0"/>
              <a:t> is </a:t>
            </a:r>
            <a:r>
              <a:rPr lang="en-US" sz="1600" dirty="0" err="1" smtClean="0"/>
              <a:t>picklable</a:t>
            </a:r>
            <a:endParaRPr lang="en-US" sz="1600" dirty="0" smtClean="0"/>
          </a:p>
          <a:p>
            <a:endParaRPr lang="en-US" dirty="0">
              <a:sym typeface="Arial"/>
            </a:endParaRPr>
          </a:p>
        </p:txBody>
      </p:sp>
    </p:spTree>
    <p:extLst>
      <p:ext uri="{BB962C8B-B14F-4D97-AF65-F5344CB8AC3E}">
        <p14:creationId xmlns:p14="http://schemas.microsoft.com/office/powerpoint/2010/main" val="8153792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p:txBody>
          <a:bodyPr/>
          <a:lstStyle/>
          <a:p>
            <a:pPr lvl="0"/>
            <a:r>
              <a:rPr lang="en-US" smtClean="0">
                <a:sym typeface="Arial"/>
              </a:rPr>
              <a:t>mpi4py and datatypes</a:t>
            </a:r>
            <a:endParaRPr lang="en-US" dirty="0">
              <a:sym typeface="Arial"/>
            </a:endParaRPr>
          </a:p>
        </p:txBody>
      </p:sp>
      <p:sp>
        <p:nvSpPr>
          <p:cNvPr id="384" name="Shape 384"/>
          <p:cNvSpPr txBox="1">
            <a:spLocks noGrp="1"/>
          </p:cNvSpPr>
          <p:nvPr>
            <p:ph type="body" idx="1"/>
          </p:nvPr>
        </p:nvSpPr>
        <p:spPr/>
        <p:txBody>
          <a:bodyPr/>
          <a:lstStyle/>
          <a:p>
            <a:r>
              <a:rPr lang="en-US" sz="2000" dirty="0" smtClean="0">
                <a:sym typeface="Arial"/>
              </a:rPr>
              <a:t>Buffers, MPI datatypes, and </a:t>
            </a:r>
            <a:r>
              <a:rPr lang="en-US" sz="2000" dirty="0" err="1" smtClean="0">
                <a:sym typeface="Arial"/>
              </a:rPr>
              <a:t>NumPy</a:t>
            </a:r>
            <a:r>
              <a:rPr lang="en-US" sz="2000" dirty="0" smtClean="0">
                <a:sym typeface="Arial"/>
              </a:rPr>
              <a:t> objects aren’t pickled</a:t>
            </a:r>
          </a:p>
          <a:p>
            <a:pPr lvl="1"/>
            <a:r>
              <a:rPr lang="en-US" sz="1800" dirty="0" smtClean="0">
                <a:sym typeface="Arial"/>
              </a:rPr>
              <a:t>transmitted near the speed of C/C++</a:t>
            </a:r>
          </a:p>
          <a:p>
            <a:pPr lvl="1"/>
            <a:r>
              <a:rPr lang="en-US" sz="1800" dirty="0" err="1" smtClean="0">
                <a:sym typeface="Arial"/>
              </a:rPr>
              <a:t>NumPy</a:t>
            </a:r>
            <a:r>
              <a:rPr lang="en-US" sz="1800" dirty="0" smtClean="0">
                <a:sym typeface="Arial"/>
              </a:rPr>
              <a:t> datatypes are </a:t>
            </a:r>
            <a:r>
              <a:rPr lang="en-US" sz="1800" dirty="0" err="1" smtClean="0">
                <a:sym typeface="Arial"/>
              </a:rPr>
              <a:t>autoconverted</a:t>
            </a:r>
            <a:r>
              <a:rPr lang="en-US" sz="1800" dirty="0" smtClean="0">
                <a:sym typeface="Arial"/>
              </a:rPr>
              <a:t> to MPI datatypes</a:t>
            </a:r>
          </a:p>
          <a:p>
            <a:pPr lvl="1"/>
            <a:r>
              <a:rPr lang="en-US" sz="1800" dirty="0" smtClean="0">
                <a:sym typeface="Arial"/>
              </a:rPr>
              <a:t>buffers may need to be described as a 2/3</a:t>
            </a:r>
            <a:r>
              <a:rPr lang="en-US" sz="1800" dirty="0" smtClean="0"/>
              <a:t>-list/tuple </a:t>
            </a:r>
            <a:br>
              <a:rPr lang="en-US" sz="1800" dirty="0" smtClean="0"/>
            </a:br>
            <a:r>
              <a:rPr lang="en-US" sz="1800" dirty="0" smtClean="0"/>
              <a:t/>
            </a:r>
            <a:br>
              <a:rPr lang="en-US" sz="1800" dirty="0" smtClean="0"/>
            </a:br>
            <a:r>
              <a:rPr lang="en-US" sz="1800" b="1" dirty="0" smtClean="0">
                <a:latin typeface="Andale Mono" charset="0"/>
                <a:ea typeface="Andale Mono" charset="0"/>
                <a:cs typeface="Andale Mono" charset="0"/>
                <a:sym typeface="Arial"/>
              </a:rPr>
              <a:t>[data, MPI.DOUBLE] </a:t>
            </a:r>
            <a:r>
              <a:rPr lang="en-US" sz="1800" dirty="0" smtClean="0">
                <a:sym typeface="Arial"/>
              </a:rPr>
              <a:t>for a single double	</a:t>
            </a:r>
            <a:br>
              <a:rPr lang="en-US" sz="1800" dirty="0" smtClean="0">
                <a:sym typeface="Arial"/>
              </a:rPr>
            </a:br>
            <a:r>
              <a:rPr lang="en-US" sz="1800" b="1" dirty="0" smtClean="0">
                <a:latin typeface="Andale Mono" charset="0"/>
                <a:ea typeface="Andale Mono" charset="0"/>
                <a:cs typeface="Andale Mono" charset="0"/>
                <a:sym typeface="Arial"/>
              </a:rPr>
              <a:t>[</a:t>
            </a:r>
            <a:r>
              <a:rPr lang="en-US" sz="1800" b="1" dirty="0" err="1" smtClean="0">
                <a:latin typeface="Andale Mono" charset="0"/>
                <a:ea typeface="Andale Mono" charset="0"/>
                <a:cs typeface="Andale Mono" charset="0"/>
                <a:sym typeface="Arial"/>
              </a:rPr>
              <a:t>data,count,MPI.INT</a:t>
            </a:r>
            <a:r>
              <a:rPr lang="en-US" sz="1800" b="1" dirty="0" smtClean="0">
                <a:latin typeface="Andale Mono" charset="0"/>
                <a:ea typeface="Andale Mono" charset="0"/>
                <a:cs typeface="Andale Mono" charset="0"/>
                <a:sym typeface="Arial"/>
              </a:rPr>
              <a:t>] </a:t>
            </a:r>
            <a:r>
              <a:rPr lang="en-US" sz="1800" dirty="0" smtClean="0">
                <a:sym typeface="Arial"/>
              </a:rPr>
              <a:t>for an array of integers </a:t>
            </a:r>
          </a:p>
          <a:p>
            <a:pPr lvl="1"/>
            <a:r>
              <a:rPr lang="en-US" sz="1800" dirty="0" smtClean="0">
                <a:sym typeface="Arial"/>
              </a:rPr>
              <a:t>custom MPI datatypes are still possible</a:t>
            </a:r>
          </a:p>
          <a:p>
            <a:pPr lvl="1"/>
            <a:r>
              <a:rPr lang="en-US" sz="1800" dirty="0" smtClean="0">
                <a:sym typeface="Arial"/>
              </a:rPr>
              <a:t>use the capitalized methods, </a:t>
            </a:r>
            <a:r>
              <a:rPr lang="en-US" sz="1800" dirty="0" err="1" smtClean="0">
                <a:sym typeface="Arial"/>
              </a:rPr>
              <a:t>eg</a:t>
            </a:r>
            <a:r>
              <a:rPr lang="en-US" sz="1800" dirty="0" smtClean="0">
                <a:sym typeface="Arial"/>
              </a:rPr>
              <a:t>: </a:t>
            </a:r>
            <a:r>
              <a:rPr lang="en-US" sz="1800" b="1" dirty="0" err="1" smtClean="0">
                <a:latin typeface="Andale Mono" charset="0"/>
                <a:ea typeface="Andale Mono" charset="0"/>
                <a:cs typeface="Andale Mono" charset="0"/>
                <a:sym typeface="Arial"/>
              </a:rPr>
              <a:t>Recv</a:t>
            </a:r>
            <a:r>
              <a:rPr lang="en-US" sz="1800" b="1" dirty="0" smtClean="0">
                <a:latin typeface="Andale Mono" charset="0"/>
                <a:ea typeface="Andale Mono" charset="0"/>
                <a:cs typeface="Andale Mono" charset="0"/>
                <a:sym typeface="Arial"/>
              </a:rPr>
              <a:t>(), Send()</a:t>
            </a:r>
            <a:r>
              <a:rPr lang="en-US" sz="1800" dirty="0" smtClean="0">
                <a:sym typeface="Arial"/>
              </a:rPr>
              <a:t/>
            </a:r>
            <a:br>
              <a:rPr lang="en-US" sz="1800" dirty="0" smtClean="0">
                <a:sym typeface="Arial"/>
              </a:rPr>
            </a:br>
            <a:endParaRPr lang="en-US" sz="1800" dirty="0" smtClean="0">
              <a:sym typeface="Arial"/>
            </a:endParaRPr>
          </a:p>
          <a:p>
            <a:r>
              <a:rPr lang="en-US" sz="2000" dirty="0" smtClean="0">
                <a:sym typeface="Arial"/>
              </a:rPr>
              <a:t>When in doubt, ask if what is being processed can be represented as memory buffer or if it can only be represented in C as </a:t>
            </a:r>
            <a:r>
              <a:rPr lang="en-US" sz="2000" dirty="0" err="1" smtClean="0">
                <a:sym typeface="Arial"/>
              </a:rPr>
              <a:t>PyObject</a:t>
            </a:r>
            <a:r>
              <a:rPr lang="en-US" sz="2000" dirty="0" smtClean="0">
                <a:sym typeface="Arial"/>
              </a:rPr>
              <a:t> </a:t>
            </a:r>
            <a:endParaRPr lang="en-US" sz="2000" dirty="0">
              <a:sym typeface="Arial"/>
            </a:endParaRPr>
          </a:p>
        </p:txBody>
      </p:sp>
    </p:spTree>
    <p:extLst>
      <p:ext uri="{BB962C8B-B14F-4D97-AF65-F5344CB8AC3E}">
        <p14:creationId xmlns:p14="http://schemas.microsoft.com/office/powerpoint/2010/main" val="16166794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p:txBody>
          <a:bodyPr/>
          <a:lstStyle/>
          <a:p>
            <a:r>
              <a:rPr lang="en" smtClean="0">
                <a:sym typeface="Helvetica Neue"/>
              </a:rPr>
              <a:t>mpi4py: communicators</a:t>
            </a:r>
            <a:endParaRPr lang="en">
              <a:sym typeface="Helvetica Neue"/>
            </a:endParaRPr>
          </a:p>
        </p:txBody>
      </p:sp>
      <p:sp>
        <p:nvSpPr>
          <p:cNvPr id="397" name="Shape 397"/>
          <p:cNvSpPr txBox="1">
            <a:spLocks noGrp="1"/>
          </p:cNvSpPr>
          <p:nvPr>
            <p:ph type="body" idx="1"/>
          </p:nvPr>
        </p:nvSpPr>
        <p:spPr/>
        <p:txBody>
          <a:bodyPr/>
          <a:lstStyle/>
          <a:p>
            <a:r>
              <a:rPr lang="en" dirty="0" err="1" smtClean="0">
                <a:sym typeface="Helvetica Neue"/>
              </a:rPr>
              <a:t>Th</a:t>
            </a:r>
            <a:r>
              <a:rPr lang="en-US" dirty="0" err="1" smtClean="0">
                <a:sym typeface="Helvetica Neue"/>
              </a:rPr>
              <a:t>ree</a:t>
            </a:r>
            <a:r>
              <a:rPr lang="en" dirty="0" smtClean="0">
                <a:sym typeface="Helvetica Neue"/>
              </a:rPr>
              <a:t> default communicators exist at startup:</a:t>
            </a:r>
          </a:p>
          <a:p>
            <a:pPr lvl="1"/>
            <a:r>
              <a:rPr lang="en" b="1" dirty="0" smtClean="0">
                <a:latin typeface="Andale Mono" charset="0"/>
                <a:ea typeface="Andale Mono" charset="0"/>
                <a:cs typeface="Andale Mono" charset="0"/>
                <a:sym typeface="Courier New"/>
              </a:rPr>
              <a:t>COMM_WORLD</a:t>
            </a:r>
          </a:p>
          <a:p>
            <a:pPr lvl="1"/>
            <a:r>
              <a:rPr lang="en" b="1" dirty="0" smtClean="0">
                <a:latin typeface="Andale Mono" charset="0"/>
                <a:ea typeface="Andale Mono" charset="0"/>
                <a:cs typeface="Andale Mono" charset="0"/>
                <a:sym typeface="Courier New"/>
              </a:rPr>
              <a:t>COMM_SELF</a:t>
            </a:r>
            <a:endParaRPr lang="en-US" b="1" dirty="0" smtClean="0">
              <a:latin typeface="Andale Mono" charset="0"/>
              <a:ea typeface="Andale Mono" charset="0"/>
              <a:cs typeface="Andale Mono" charset="0"/>
              <a:sym typeface="Courier New"/>
            </a:endParaRPr>
          </a:p>
          <a:p>
            <a:pPr lvl="1"/>
            <a:r>
              <a:rPr lang="en-US" b="1" dirty="0" smtClean="0">
                <a:latin typeface="Andale Mono" charset="0"/>
                <a:ea typeface="Andale Mono" charset="0"/>
                <a:cs typeface="Andale Mono" charset="0"/>
                <a:sym typeface="Courier New"/>
              </a:rPr>
              <a:t>COMM_NULL</a:t>
            </a:r>
            <a:br>
              <a:rPr lang="en-US" b="1" dirty="0" smtClean="0">
                <a:latin typeface="Andale Mono" charset="0"/>
                <a:ea typeface="Andale Mono" charset="0"/>
                <a:cs typeface="Andale Mono" charset="0"/>
                <a:sym typeface="Courier New"/>
              </a:rPr>
            </a:br>
            <a:endParaRPr lang="en-US" b="1" dirty="0" smtClean="0">
              <a:latin typeface="Andale Mono" charset="0"/>
              <a:ea typeface="Andale Mono" charset="0"/>
              <a:cs typeface="Andale Mono" charset="0"/>
              <a:sym typeface="Courier New"/>
            </a:endParaRPr>
          </a:p>
          <a:p>
            <a:pPr marL="457200" lvl="1" indent="-342900">
              <a:spcBef>
                <a:spcPts val="0"/>
              </a:spcBef>
              <a:buSzPts val="1800"/>
              <a:buFont typeface="Arial" charset="0"/>
              <a:buChar char="●"/>
            </a:pPr>
            <a:r>
              <a:rPr lang="en-US" sz="2400" dirty="0" smtClean="0">
                <a:ea typeface="Andale Mono" charset="0"/>
                <a:cs typeface="Andale Mono" charset="0"/>
                <a:sym typeface="Courier New"/>
              </a:rPr>
              <a:t>Methods are bound to communicators e.g.: MPI.</a:t>
            </a:r>
            <a:r>
              <a:rPr lang="en" sz="2400" b="1" dirty="0" smtClean="0">
                <a:latin typeface="Andale Mono" charset="0"/>
                <a:ea typeface="Andale Mono" charset="0"/>
                <a:cs typeface="Andale Mono" charset="0"/>
                <a:sym typeface="Courier New"/>
              </a:rPr>
              <a:t>COMM_WORLD</a:t>
            </a:r>
            <a:r>
              <a:rPr lang="en-US" sz="2400" b="1" dirty="0" smtClean="0">
                <a:latin typeface="Andale Mono" charset="0"/>
                <a:ea typeface="Andale Mono" charset="0"/>
                <a:cs typeface="Andale Mono" charset="0"/>
                <a:sym typeface="Courier New"/>
              </a:rPr>
              <a:t>.</a:t>
            </a:r>
            <a:r>
              <a:rPr lang="en-US" sz="2400" b="1" dirty="0" err="1" smtClean="0">
                <a:latin typeface="Andale Mono" charset="0"/>
                <a:ea typeface="Andale Mono" charset="0"/>
                <a:cs typeface="Andale Mono" charset="0"/>
                <a:sym typeface="Courier New"/>
              </a:rPr>
              <a:t>Get_size</a:t>
            </a:r>
            <a:r>
              <a:rPr lang="en-US" sz="2400" b="1" dirty="0" smtClean="0">
                <a:latin typeface="Andale Mono" charset="0"/>
                <a:ea typeface="Andale Mono" charset="0"/>
                <a:cs typeface="Andale Mono" charset="0"/>
                <a:sym typeface="Courier New"/>
              </a:rPr>
              <a:t>()</a:t>
            </a:r>
          </a:p>
          <a:p>
            <a:pPr marL="457200" lvl="1" indent="-342900">
              <a:spcBef>
                <a:spcPts val="0"/>
              </a:spcBef>
              <a:buSzPts val="1800"/>
              <a:buFont typeface="Arial" charset="0"/>
              <a:buChar char="●"/>
            </a:pPr>
            <a:r>
              <a:rPr lang="en" sz="2400" dirty="0">
                <a:sym typeface="Helvetica Neue"/>
              </a:rPr>
              <a:t>Only break from the standard </a:t>
            </a:r>
            <a:r>
              <a:rPr lang="en-US" sz="2400" dirty="0">
                <a:sym typeface="Helvetica Neue"/>
              </a:rPr>
              <a:t>calls </a:t>
            </a:r>
            <a:r>
              <a:rPr lang="en" sz="2400" dirty="0">
                <a:sym typeface="Helvetica Neue"/>
              </a:rPr>
              <a:t>are </a:t>
            </a:r>
            <a:r>
              <a:rPr lang="en-US" sz="2400" dirty="0">
                <a:sym typeface="Helvetica Neue"/>
              </a:rPr>
              <a:t>the additional </a:t>
            </a:r>
            <a:r>
              <a:rPr lang="en" sz="2400" dirty="0">
                <a:sym typeface="Helvetica Neue"/>
              </a:rPr>
              <a:t>methods:</a:t>
            </a:r>
            <a:br>
              <a:rPr lang="en" sz="2400" dirty="0">
                <a:sym typeface="Helvetica Neue"/>
              </a:rPr>
            </a:br>
            <a:r>
              <a:rPr lang="en" sz="2400" dirty="0">
                <a:sym typeface="Courier New"/>
              </a:rPr>
              <a:t> </a:t>
            </a:r>
            <a:r>
              <a:rPr lang="en" sz="2400" dirty="0" err="1">
                <a:latin typeface="Andale Mono" charset="0"/>
                <a:ea typeface="Andale Mono" charset="0"/>
                <a:cs typeface="Andale Mono" charset="0"/>
                <a:sym typeface="Courier New"/>
              </a:rPr>
              <a:t>Is_inter</a:t>
            </a:r>
            <a:r>
              <a:rPr lang="en" sz="2400" dirty="0">
                <a:latin typeface="Andale Mono" charset="0"/>
                <a:ea typeface="Andale Mono" charset="0"/>
                <a:cs typeface="Andale Mono" charset="0"/>
                <a:sym typeface="Courier New"/>
              </a:rPr>
              <a:t>()</a:t>
            </a:r>
            <a:r>
              <a:rPr lang="en" sz="2400" dirty="0">
                <a:latin typeface="Andale Mono" charset="0"/>
                <a:ea typeface="Andale Mono" charset="0"/>
                <a:cs typeface="Andale Mono" charset="0"/>
                <a:sym typeface="Helvetica Neue"/>
              </a:rPr>
              <a:t> </a:t>
            </a:r>
            <a:r>
              <a:rPr lang="en" sz="2400" dirty="0">
                <a:sym typeface="Helvetica Neue"/>
              </a:rPr>
              <a:t>and </a:t>
            </a:r>
            <a:r>
              <a:rPr lang="en" sz="2400" dirty="0" err="1">
                <a:latin typeface="Andale Mono" charset="0"/>
                <a:ea typeface="Andale Mono" charset="0"/>
                <a:cs typeface="Andale Mono" charset="0"/>
                <a:sym typeface="Courier New"/>
              </a:rPr>
              <a:t>Is_intra</a:t>
            </a:r>
            <a:r>
              <a:rPr lang="en" sz="2400" dirty="0" smtClean="0">
                <a:latin typeface="Andale Mono" charset="0"/>
                <a:ea typeface="Andale Mono" charset="0"/>
                <a:cs typeface="Andale Mono" charset="0"/>
                <a:sym typeface="Courier New"/>
              </a:rPr>
              <a:t>()</a:t>
            </a:r>
          </a:p>
          <a:p>
            <a:r>
              <a:rPr lang="en" dirty="0" smtClean="0">
                <a:sym typeface="Helvetica Neue"/>
              </a:rPr>
              <a:t>For safety, duplicate communicators before use in or with libraries and modules you didn’t write</a:t>
            </a:r>
          </a:p>
        </p:txBody>
      </p:sp>
      <p:sp>
        <p:nvSpPr>
          <p:cNvPr id="398" name="Shape 398"/>
          <p:cNvSpPr txBox="1">
            <a:spLocks noGrp="1"/>
          </p:cNvSpPr>
          <p:nvPr>
            <p:ph type="sldNum" idx="12"/>
          </p:nvPr>
        </p:nvSpPr>
        <p:spPr/>
        <p:txBody>
          <a:bodyPr/>
          <a:lstStyle/>
          <a:p>
            <a:fld id="{00000000-1234-1234-1234-123412341234}" type="slidenum">
              <a:rPr lang="en" smtClean="0"/>
              <a:pPr/>
              <a:t>57</a:t>
            </a:fld>
            <a:endParaRPr lang="e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p:txBody>
          <a:bodyPr/>
          <a:lstStyle/>
          <a:p>
            <a:r>
              <a:rPr lang="en" smtClean="0">
                <a:sym typeface="Helvetica Neue"/>
              </a:rPr>
              <a:t>mpi4py: collectives and operations</a:t>
            </a:r>
            <a:endParaRPr lang="en">
              <a:sym typeface="Helvetica Neue"/>
            </a:endParaRPr>
          </a:p>
        </p:txBody>
      </p:sp>
      <p:sp>
        <p:nvSpPr>
          <p:cNvPr id="404" name="Shape 404"/>
          <p:cNvSpPr txBox="1">
            <a:spLocks noGrp="1"/>
          </p:cNvSpPr>
          <p:nvPr>
            <p:ph type="body" idx="1"/>
          </p:nvPr>
        </p:nvSpPr>
        <p:spPr>
          <a:xfrm>
            <a:off x="415492" y="975117"/>
            <a:ext cx="11357841" cy="4555200"/>
          </a:xfrm>
        </p:spPr>
        <p:txBody>
          <a:bodyPr/>
          <a:lstStyle/>
          <a:p>
            <a:r>
              <a:rPr lang="en" dirty="0" smtClean="0">
                <a:sym typeface="Helvetica Neue"/>
              </a:rPr>
              <a:t>Collectives operating on Python objects are</a:t>
            </a:r>
            <a:r>
              <a:rPr lang="en-US" dirty="0" smtClean="0">
                <a:sym typeface="Helvetica Neue"/>
              </a:rPr>
              <a:t> naïve</a:t>
            </a:r>
          </a:p>
          <a:p>
            <a:pPr lvl="1"/>
            <a:r>
              <a:rPr lang="en-US" dirty="0" err="1" smtClean="0">
                <a:sym typeface="Helvetica Neue"/>
              </a:rPr>
              <a:t>Iterable</a:t>
            </a:r>
            <a:r>
              <a:rPr lang="en-US" dirty="0" smtClean="0">
                <a:sym typeface="Helvetica Neue"/>
              </a:rPr>
              <a:t> types generally get cast to a list – this has some interesting side-effects</a:t>
            </a:r>
          </a:p>
          <a:p>
            <a:pPr lvl="1"/>
            <a:r>
              <a:rPr lang="en-US" dirty="0" smtClean="0">
                <a:sym typeface="Helvetica Neue"/>
              </a:rPr>
              <a:t>Operators work about the way one would expect with Python types</a:t>
            </a:r>
            <a:r>
              <a:rPr lang="en" dirty="0" smtClean="0">
                <a:sym typeface="Helvetica Neue"/>
              </a:rPr>
              <a:t/>
            </a:r>
            <a:br>
              <a:rPr lang="en" dirty="0" smtClean="0">
                <a:sym typeface="Helvetica Neue"/>
              </a:rPr>
            </a:br>
            <a:endParaRPr lang="en" dirty="0" smtClean="0">
              <a:sym typeface="Helvetica Neue"/>
            </a:endParaRPr>
          </a:p>
          <a:p>
            <a:r>
              <a:rPr lang="en" dirty="0" smtClean="0">
                <a:sym typeface="Helvetica Neue"/>
              </a:rPr>
              <a:t>Collective reduction operations on Python objects are mostly serial</a:t>
            </a:r>
          </a:p>
          <a:p>
            <a:r>
              <a:rPr lang="en" dirty="0" smtClean="0">
                <a:sym typeface="Helvetica Neue"/>
              </a:rPr>
              <a:t>Casing convention applies to methods: </a:t>
            </a:r>
          </a:p>
          <a:p>
            <a:pPr lvl="1"/>
            <a:r>
              <a:rPr lang="en" dirty="0" smtClean="0">
                <a:sym typeface="Helvetica Neue"/>
              </a:rPr>
              <a:t>lowercased methods will work for general Python objects (albeit slowly) </a:t>
            </a:r>
          </a:p>
          <a:p>
            <a:pPr lvl="1"/>
            <a:r>
              <a:rPr lang="en" dirty="0" smtClean="0">
                <a:sym typeface="Helvetica Neue"/>
              </a:rPr>
              <a:t>uppercase methods will work for </a:t>
            </a:r>
            <a:r>
              <a:rPr lang="en" dirty="0" err="1" smtClean="0">
                <a:sym typeface="Helvetica Neue"/>
              </a:rPr>
              <a:t>NumPy</a:t>
            </a:r>
            <a:r>
              <a:rPr lang="en" dirty="0" smtClean="0">
                <a:sym typeface="Helvetica Neue"/>
              </a:rPr>
              <a:t>/MPI data types at near C speed</a:t>
            </a:r>
          </a:p>
          <a:p>
            <a:endParaRPr lang="en" dirty="0">
              <a:sym typeface="Arial"/>
            </a:endParaRPr>
          </a:p>
        </p:txBody>
      </p:sp>
      <p:sp>
        <p:nvSpPr>
          <p:cNvPr id="405" name="Shape 405"/>
          <p:cNvSpPr txBox="1">
            <a:spLocks noGrp="1"/>
          </p:cNvSpPr>
          <p:nvPr>
            <p:ph type="sldNum" idx="12"/>
          </p:nvPr>
        </p:nvSpPr>
        <p:spPr/>
        <p:txBody>
          <a:bodyPr/>
          <a:lstStyle/>
          <a:p>
            <a:fld id="{00000000-1234-1234-1234-123412341234}" type="slidenum">
              <a:rPr lang="en" smtClean="0"/>
              <a:pPr/>
              <a:t>58</a:t>
            </a:fld>
            <a:endParaRPr lang="e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title"/>
          </p:nvPr>
        </p:nvSpPr>
        <p:spPr/>
        <p:txBody>
          <a:bodyPr/>
          <a:lstStyle/>
          <a:p>
            <a:r>
              <a:rPr lang="en" dirty="0" smtClean="0">
                <a:sym typeface="Helvetica Neue"/>
              </a:rPr>
              <a:t>mpi4py: </a:t>
            </a:r>
            <a:r>
              <a:rPr lang="en-US" dirty="0" smtClean="0">
                <a:sym typeface="Helvetica Neue"/>
              </a:rPr>
              <a:t>crashing</a:t>
            </a:r>
            <a:endParaRPr lang="en" dirty="0">
              <a:sym typeface="Helvetica Neue"/>
            </a:endParaRPr>
          </a:p>
        </p:txBody>
      </p:sp>
      <p:sp>
        <p:nvSpPr>
          <p:cNvPr id="362" name="Shape 362"/>
          <p:cNvSpPr txBox="1">
            <a:spLocks noGrp="1"/>
          </p:cNvSpPr>
          <p:nvPr>
            <p:ph type="body" idx="1"/>
          </p:nvPr>
        </p:nvSpPr>
        <p:spPr>
          <a:xfrm>
            <a:off x="415492" y="1206849"/>
            <a:ext cx="11357841" cy="4555200"/>
          </a:xfrm>
        </p:spPr>
        <p:txBody>
          <a:bodyPr/>
          <a:lstStyle/>
          <a:p>
            <a:pPr marL="114300" indent="0">
              <a:buNone/>
            </a:pPr>
            <a:r>
              <a:rPr lang="en-US" sz="2000" dirty="0"/>
              <a:t>If you crash or have trouble </a:t>
            </a:r>
            <a:r>
              <a:rPr lang="en-US" sz="2000" dirty="0" smtClean="0"/>
              <a:t>running </a:t>
            </a:r>
            <a:r>
              <a:rPr lang="en-US" sz="2000" dirty="0"/>
              <a:t>simple codes:</a:t>
            </a:r>
          </a:p>
          <a:p>
            <a:pPr lvl="0"/>
            <a:r>
              <a:rPr lang="en-US" sz="2000" dirty="0"/>
              <a:t>Remember: CPython is a C binary and mpi4py is a binding </a:t>
            </a:r>
          </a:p>
          <a:p>
            <a:pPr lvl="0"/>
            <a:r>
              <a:rPr lang="en-US" sz="2000" dirty="0"/>
              <a:t>You will likely get core files and mangled stack traces</a:t>
            </a:r>
          </a:p>
          <a:p>
            <a:pPr lvl="0"/>
            <a:r>
              <a:rPr lang="en-US" sz="2000" dirty="0"/>
              <a:t>Use </a:t>
            </a:r>
            <a:r>
              <a:rPr lang="en-US" sz="2000" b="1" dirty="0" err="1">
                <a:latin typeface="Andale Mono" charset="0"/>
                <a:ea typeface="Andale Mono" charset="0"/>
                <a:cs typeface="Andale Mono" charset="0"/>
              </a:rPr>
              <a:t>ld</a:t>
            </a:r>
            <a:r>
              <a:rPr lang="en-US" sz="2000" dirty="0"/>
              <a:t> or </a:t>
            </a:r>
            <a:r>
              <a:rPr lang="en-US" sz="2000" b="1" dirty="0" err="1">
                <a:latin typeface="Andale Mono" charset="0"/>
                <a:ea typeface="Andale Mono" charset="0"/>
                <a:cs typeface="Andale Mono" charset="0"/>
              </a:rPr>
              <a:t>otool</a:t>
            </a:r>
            <a:r>
              <a:rPr lang="en-US" sz="2000" dirty="0"/>
              <a:t> to check which MPI mpi4py is linked against</a:t>
            </a:r>
          </a:p>
          <a:p>
            <a:pPr lvl="1"/>
            <a:r>
              <a:rPr lang="en-US" b="1" dirty="0">
                <a:latin typeface="Andale Mono" charset="0"/>
                <a:ea typeface="Andale Mono" charset="0"/>
                <a:cs typeface="Andale Mono" charset="0"/>
              </a:rPr>
              <a:t>mpi4py.get_config()</a:t>
            </a:r>
            <a:r>
              <a:rPr lang="en-US" dirty="0">
                <a:latin typeface="Andale Mono" charset="0"/>
                <a:ea typeface="Andale Mono" charset="0"/>
                <a:cs typeface="Andale Mono" charset="0"/>
              </a:rPr>
              <a:t> </a:t>
            </a:r>
            <a:r>
              <a:rPr lang="en-US" dirty="0"/>
              <a:t>will show you the contents of </a:t>
            </a:r>
            <a:r>
              <a:rPr lang="en-US" b="1" dirty="0" err="1">
                <a:latin typeface="Andale Mono" charset="0"/>
                <a:ea typeface="Andale Mono" charset="0"/>
                <a:cs typeface="Andale Mono" charset="0"/>
              </a:rPr>
              <a:t>mpi.cfg</a:t>
            </a:r>
            <a:r>
              <a:rPr lang="en-US" dirty="0"/>
              <a:t> used at build time and is generally of limited </a:t>
            </a:r>
            <a:r>
              <a:rPr lang="en-US" dirty="0" smtClean="0"/>
              <a:t>utility</a:t>
            </a:r>
            <a:br>
              <a:rPr lang="en-US" dirty="0" smtClean="0"/>
            </a:br>
            <a:endParaRPr lang="en-US" dirty="0"/>
          </a:p>
          <a:p>
            <a:pPr lvl="0"/>
            <a:r>
              <a:rPr lang="en-US" sz="2000" dirty="0"/>
              <a:t>Ensure Python, mpi4py, and your code are available on all nodes and libraries and paths are correct</a:t>
            </a:r>
          </a:p>
          <a:p>
            <a:pPr lvl="0"/>
            <a:r>
              <a:rPr lang="en-US" sz="2000" dirty="0"/>
              <a:t>Try running with a single rank</a:t>
            </a:r>
          </a:p>
          <a:p>
            <a:pPr lvl="0"/>
            <a:r>
              <a:rPr lang="en-US" sz="2000" dirty="0"/>
              <a:t>Rebuild binary modules with debugging symbols</a:t>
            </a:r>
          </a:p>
          <a:p>
            <a:pPr lvl="0"/>
            <a:r>
              <a:rPr lang="en-US" sz="2000" dirty="0"/>
              <a:t>The default error handler is </a:t>
            </a:r>
            <a:r>
              <a:rPr lang="en-US" sz="2000" b="1" dirty="0">
                <a:latin typeface="Andale Mono" charset="0"/>
                <a:ea typeface="Andale Mono" charset="0"/>
                <a:cs typeface="Andale Mono" charset="0"/>
              </a:rPr>
              <a:t>MPI.ERRORS_RETURN</a:t>
            </a:r>
            <a:r>
              <a:rPr lang="en-US" sz="2000" dirty="0"/>
              <a:t> which allows the use of Python exception handling, but can allow for silent death in C/C++/</a:t>
            </a:r>
            <a:r>
              <a:rPr lang="en-US" sz="2000" dirty="0" err="1"/>
              <a:t>Fortan</a:t>
            </a:r>
            <a:r>
              <a:rPr lang="en-US" sz="2000" dirty="0"/>
              <a:t> MPI code. </a:t>
            </a:r>
            <a:endParaRPr lang="en-US" sz="2000" dirty="0" smtClean="0"/>
          </a:p>
          <a:p>
            <a:pPr lvl="1"/>
            <a:r>
              <a:rPr lang="en-US" sz="1800" dirty="0" smtClean="0">
                <a:ea typeface="Andale Mono" charset="0"/>
                <a:cs typeface="Andale Mono" charset="0"/>
              </a:rPr>
              <a:t>Use</a:t>
            </a:r>
            <a:r>
              <a:rPr lang="en-US" sz="1800" b="1" dirty="0" smtClean="0">
                <a:latin typeface="Andale Mono" charset="0"/>
                <a:ea typeface="Andale Mono" charset="0"/>
                <a:cs typeface="Andale Mono" charset="0"/>
              </a:rPr>
              <a:t> MPI</a:t>
            </a:r>
            <a:r>
              <a:rPr lang="en-US" sz="1800" b="1" dirty="0">
                <a:latin typeface="Andale Mono" charset="0"/>
                <a:ea typeface="Andale Mono" charset="0"/>
                <a:cs typeface="Andale Mono" charset="0"/>
              </a:rPr>
              <a:t>.{</a:t>
            </a:r>
            <a:r>
              <a:rPr lang="en-US" sz="1800" b="1" dirty="0" err="1">
                <a:latin typeface="Andale Mono" charset="0"/>
                <a:ea typeface="Andale Mono" charset="0"/>
                <a:cs typeface="Andale Mono" charset="0"/>
              </a:rPr>
              <a:t>Comm|Win|File</a:t>
            </a:r>
            <a:r>
              <a:rPr lang="en-US" sz="1800" b="1" dirty="0">
                <a:latin typeface="Andale Mono" charset="0"/>
                <a:ea typeface="Andale Mono" charset="0"/>
                <a:cs typeface="Andale Mono" charset="0"/>
              </a:rPr>
              <a:t>}.</a:t>
            </a:r>
            <a:r>
              <a:rPr lang="en-US" sz="1800" b="1" dirty="0" err="1">
                <a:latin typeface="Andale Mono" charset="0"/>
                <a:ea typeface="Andale Mono" charset="0"/>
                <a:cs typeface="Andale Mono" charset="0"/>
              </a:rPr>
              <a:t>Set_errhandler</a:t>
            </a:r>
            <a:r>
              <a:rPr lang="en-US" sz="1800" b="1" dirty="0">
                <a:latin typeface="Andale Mono" charset="0"/>
                <a:ea typeface="Andale Mono" charset="0"/>
                <a:cs typeface="Andale Mono" charset="0"/>
              </a:rPr>
              <a:t>() </a:t>
            </a:r>
            <a:r>
              <a:rPr lang="en-US" sz="1800" dirty="0"/>
              <a:t>to set </a:t>
            </a:r>
            <a:r>
              <a:rPr lang="en-US" sz="1800" b="1" dirty="0">
                <a:latin typeface="Andale Mono" charset="0"/>
                <a:ea typeface="Andale Mono" charset="0"/>
                <a:cs typeface="Andale Mono" charset="0"/>
              </a:rPr>
              <a:t>MPI.ERRORS_ARE_FATAL</a:t>
            </a:r>
            <a:r>
              <a:rPr lang="en-US" sz="1800" dirty="0"/>
              <a:t> on any communicator, memory window, or file you pass into C/C++/</a:t>
            </a:r>
            <a:r>
              <a:rPr lang="en-US" sz="1800" dirty="0" err="1"/>
              <a:t>Fortan</a:t>
            </a:r>
            <a:r>
              <a:rPr lang="en-US" sz="1800" dirty="0"/>
              <a:t> MPI </a:t>
            </a:r>
            <a:r>
              <a:rPr lang="en-US" sz="1800" dirty="0" smtClean="0"/>
              <a:t>code.</a:t>
            </a:r>
          </a:p>
          <a:p>
            <a:pPr lvl="1"/>
            <a:r>
              <a:rPr lang="en-US" sz="1800" dirty="0" smtClean="0">
                <a:ea typeface="Andale Mono" charset="0"/>
                <a:cs typeface="Andale Mono" charset="0"/>
              </a:rPr>
              <a:t>Use</a:t>
            </a:r>
            <a:r>
              <a:rPr lang="en-US" sz="1800" b="1" dirty="0" smtClean="0">
                <a:latin typeface="Andale Mono" charset="0"/>
                <a:ea typeface="Andale Mono" charset="0"/>
                <a:cs typeface="Andale Mono" charset="0"/>
              </a:rPr>
              <a:t> </a:t>
            </a:r>
            <a:r>
              <a:rPr lang="en-US" sz="1800" b="1" dirty="0">
                <a:latin typeface="Andale Mono" charset="0"/>
                <a:ea typeface="Andale Mono" charset="0"/>
                <a:cs typeface="Andale Mono" charset="0"/>
              </a:rPr>
              <a:t>MPI.{</a:t>
            </a:r>
            <a:r>
              <a:rPr lang="en-US" sz="1800" b="1" dirty="0" err="1">
                <a:latin typeface="Andale Mono" charset="0"/>
                <a:ea typeface="Andale Mono" charset="0"/>
                <a:cs typeface="Andale Mono" charset="0"/>
              </a:rPr>
              <a:t>Comm|Win|File</a:t>
            </a:r>
            <a:r>
              <a:rPr lang="en-US" sz="1800" b="1" dirty="0" smtClean="0">
                <a:latin typeface="Andale Mono" charset="0"/>
                <a:ea typeface="Andale Mono" charset="0"/>
                <a:cs typeface="Andale Mono" charset="0"/>
              </a:rPr>
              <a:t>}.</a:t>
            </a:r>
            <a:r>
              <a:rPr lang="en-US" sz="1800" b="1" dirty="0" err="1" smtClean="0">
                <a:latin typeface="Andale Mono" charset="0"/>
                <a:ea typeface="Andale Mono" charset="0"/>
                <a:cs typeface="Andale Mono" charset="0"/>
              </a:rPr>
              <a:t>Get_errhandler</a:t>
            </a:r>
            <a:r>
              <a:rPr lang="en-US" sz="1800" b="1" dirty="0">
                <a:latin typeface="Andale Mono" charset="0"/>
                <a:ea typeface="Andale Mono" charset="0"/>
                <a:cs typeface="Andale Mono" charset="0"/>
              </a:rPr>
              <a:t>() </a:t>
            </a:r>
            <a:r>
              <a:rPr lang="en-US" sz="1800" dirty="0"/>
              <a:t>to </a:t>
            </a:r>
            <a:r>
              <a:rPr lang="en-US" sz="1800" dirty="0" smtClean="0"/>
              <a:t>check the error handler on </a:t>
            </a:r>
            <a:r>
              <a:rPr lang="en-US" sz="1800" dirty="0"/>
              <a:t>any communicator, memory window, or file </a:t>
            </a:r>
            <a:r>
              <a:rPr lang="en-US" sz="1800" dirty="0" smtClean="0"/>
              <a:t>passed from </a:t>
            </a:r>
            <a:r>
              <a:rPr lang="en-US" sz="1800" dirty="0"/>
              <a:t>C/C++/</a:t>
            </a:r>
            <a:r>
              <a:rPr lang="en-US" sz="1800" dirty="0" err="1"/>
              <a:t>Fortan</a:t>
            </a:r>
            <a:r>
              <a:rPr lang="en-US" sz="1800" dirty="0"/>
              <a:t> MPI code.</a:t>
            </a:r>
          </a:p>
          <a:p>
            <a:pPr lvl="1"/>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 dirty="0">
              <a:sym typeface="Helvetica Neue"/>
            </a:endParaRPr>
          </a:p>
        </p:txBody>
      </p:sp>
      <p:sp>
        <p:nvSpPr>
          <p:cNvPr id="363" name="Shape 363"/>
          <p:cNvSpPr txBox="1">
            <a:spLocks noGrp="1"/>
          </p:cNvSpPr>
          <p:nvPr>
            <p:ph type="sldNum" idx="12"/>
          </p:nvPr>
        </p:nvSpPr>
        <p:spPr/>
        <p:txBody>
          <a:bodyPr/>
          <a:lstStyle/>
          <a:p>
            <a:fld id="{00000000-1234-1234-1234-123412341234}" type="slidenum">
              <a:rPr lang="en" smtClean="0"/>
              <a:pPr/>
              <a:t>59</a:t>
            </a:fld>
            <a:endParaRPr lang="en"/>
          </a:p>
        </p:txBody>
      </p:sp>
    </p:spTree>
    <p:extLst>
      <p:ext uri="{BB962C8B-B14F-4D97-AF65-F5344CB8AC3E}">
        <p14:creationId xmlns:p14="http://schemas.microsoft.com/office/powerpoint/2010/main" val="206862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smtClean="0"/>
              <a:t>this tutorial?</a:t>
            </a:r>
            <a:endParaRPr lang="en-US" dirty="0"/>
          </a:p>
        </p:txBody>
      </p:sp>
      <p:sp>
        <p:nvSpPr>
          <p:cNvPr id="3" name="Content Placeholder 2"/>
          <p:cNvSpPr>
            <a:spLocks noGrp="1"/>
          </p:cNvSpPr>
          <p:nvPr>
            <p:ph idx="1"/>
          </p:nvPr>
        </p:nvSpPr>
        <p:spPr>
          <a:xfrm>
            <a:off x="365760" y="977555"/>
            <a:ext cx="11160961" cy="4909855"/>
          </a:xfrm>
        </p:spPr>
        <p:txBody>
          <a:bodyPr/>
          <a:lstStyle/>
          <a:p>
            <a:r>
              <a:rPr lang="en-US" dirty="0" smtClean="0"/>
              <a:t>Python is popular</a:t>
            </a:r>
          </a:p>
          <a:p>
            <a:r>
              <a:rPr lang="en-US" dirty="0" smtClean="0"/>
              <a:t>It’s becoming the de facto language</a:t>
            </a:r>
            <a:r>
              <a:rPr lang="en-US" dirty="0"/>
              <a:t/>
            </a:r>
            <a:br>
              <a:rPr lang="en-US" dirty="0"/>
            </a:br>
            <a:r>
              <a:rPr lang="en-US" dirty="0" smtClean="0"/>
              <a:t>for data science</a:t>
            </a:r>
          </a:p>
          <a:p>
            <a:r>
              <a:rPr lang="en-US" dirty="0" smtClean="0"/>
              <a:t>It’s behind a large number of </a:t>
            </a:r>
            <a:br>
              <a:rPr lang="en-US" dirty="0" smtClean="0"/>
            </a:br>
            <a:r>
              <a:rPr lang="en-US" dirty="0" smtClean="0"/>
              <a:t>scientific workflows</a:t>
            </a:r>
          </a:p>
          <a:p>
            <a:r>
              <a:rPr lang="en-US" dirty="0" smtClean="0"/>
              <a:t>It’s not uncommon for prototyping</a:t>
            </a:r>
            <a:br>
              <a:rPr lang="en-US" dirty="0" smtClean="0"/>
            </a:br>
            <a:r>
              <a:rPr lang="en-US" dirty="0" smtClean="0"/>
              <a:t>or even implementing production </a:t>
            </a:r>
            <a:br>
              <a:rPr lang="en-US" dirty="0" smtClean="0"/>
            </a:br>
            <a:r>
              <a:rPr lang="en-US" dirty="0" smtClean="0"/>
              <a:t>software</a:t>
            </a:r>
            <a:endParaRPr lang="en-US" dirty="0" smtClean="0"/>
          </a:p>
        </p:txBody>
      </p:sp>
      <p:pic>
        <p:nvPicPr>
          <p:cNvPr id="5" name="Picture 4"/>
          <p:cNvPicPr>
            <a:picLocks noChangeAspect="1"/>
          </p:cNvPicPr>
          <p:nvPr/>
        </p:nvPicPr>
        <p:blipFill>
          <a:blip r:embed="rId2"/>
          <a:stretch>
            <a:fillRect/>
          </a:stretch>
        </p:blipFill>
        <p:spPr>
          <a:xfrm>
            <a:off x="1929395" y="3879078"/>
            <a:ext cx="3464773" cy="2586821"/>
          </a:xfrm>
          <a:prstGeom prst="rect">
            <a:avLst/>
          </a:prstGeom>
        </p:spPr>
      </p:pic>
      <p:pic>
        <p:nvPicPr>
          <p:cNvPr id="6" name="Shape 99"/>
          <p:cNvPicPr preferRelativeResize="0"/>
          <p:nvPr/>
        </p:nvPicPr>
        <p:blipFill>
          <a:blip r:embed="rId3">
            <a:alphaModFix/>
          </a:blip>
          <a:stretch>
            <a:fillRect/>
          </a:stretch>
        </p:blipFill>
        <p:spPr>
          <a:xfrm>
            <a:off x="5946240" y="3694302"/>
            <a:ext cx="5820425" cy="2475075"/>
          </a:xfrm>
          <a:prstGeom prst="rect">
            <a:avLst/>
          </a:prstGeom>
          <a:noFill/>
          <a:ln>
            <a:noFill/>
          </a:ln>
        </p:spPr>
      </p:pic>
      <p:sp>
        <p:nvSpPr>
          <p:cNvPr id="8" name="Shape 100"/>
          <p:cNvSpPr txBox="1"/>
          <p:nvPr/>
        </p:nvSpPr>
        <p:spPr>
          <a:xfrm>
            <a:off x="5685662" y="6169377"/>
            <a:ext cx="4004491" cy="344700"/>
          </a:xfrm>
          <a:prstGeom prst="rect">
            <a:avLst/>
          </a:prstGeom>
          <a:noFill/>
          <a:ln>
            <a:noFill/>
          </a:ln>
        </p:spPr>
        <p:txBody>
          <a:bodyPr spcFirstLastPara="1" wrap="square" lIns="91425" tIns="91425" rIns="91425" bIns="91425" anchor="t" anchorCtr="0">
            <a:noAutofit/>
          </a:bodyPr>
          <a:lstStyle/>
          <a:p>
            <a:pPr algn="ctr">
              <a:spcBef>
                <a:spcPts val="0"/>
              </a:spcBef>
              <a:spcAft>
                <a:spcPts val="0"/>
              </a:spcAft>
            </a:pPr>
            <a:r>
              <a:rPr lang="en-US" dirty="0" smtClean="0"/>
              <a:t>http://</a:t>
            </a:r>
            <a:r>
              <a:rPr lang="en" dirty="0" err="1" smtClean="0"/>
              <a:t>www.tiobe.com</a:t>
            </a:r>
            <a:r>
              <a:rPr lang="en" dirty="0" smtClean="0"/>
              <a:t>/</a:t>
            </a:r>
            <a:r>
              <a:rPr lang="en" dirty="0" err="1" smtClean="0"/>
              <a:t>tiobe</a:t>
            </a:r>
            <a:r>
              <a:rPr lang="en" dirty="0" smtClean="0"/>
              <a:t>-index</a:t>
            </a:r>
            <a:endParaRPr dirty="0"/>
          </a:p>
        </p:txBody>
      </p:sp>
      <p:sp>
        <p:nvSpPr>
          <p:cNvPr id="9" name="Shape 102"/>
          <p:cNvSpPr txBox="1"/>
          <p:nvPr/>
        </p:nvSpPr>
        <p:spPr>
          <a:xfrm>
            <a:off x="1210465" y="6383664"/>
            <a:ext cx="2886300" cy="100700"/>
          </a:xfrm>
          <a:prstGeom prst="rect">
            <a:avLst/>
          </a:prstGeom>
          <a:noFill/>
          <a:ln>
            <a:noFill/>
          </a:ln>
        </p:spPr>
        <p:txBody>
          <a:bodyPr spcFirstLastPara="1" wrap="square" lIns="91425" tIns="91425" rIns="91425" bIns="91425" anchor="t" anchorCtr="0">
            <a:noAutofit/>
          </a:bodyPr>
          <a:lstStyle/>
          <a:p>
            <a:pPr algn="ctr">
              <a:spcBef>
                <a:spcPts val="0"/>
              </a:spcBef>
              <a:spcAft>
                <a:spcPts val="0"/>
              </a:spcAft>
            </a:pPr>
            <a:r>
              <a:rPr lang="en" dirty="0" err="1"/>
              <a:t>codeval.com</a:t>
            </a:r>
            <a:endParaRPr dirty="0"/>
          </a:p>
        </p:txBody>
      </p:sp>
      <p:pic>
        <p:nvPicPr>
          <p:cNvPr id="10" name="Shape 97"/>
          <p:cNvPicPr preferRelativeResize="0"/>
          <p:nvPr/>
        </p:nvPicPr>
        <p:blipFill>
          <a:blip r:embed="rId4">
            <a:alphaModFix/>
          </a:blip>
          <a:stretch>
            <a:fillRect/>
          </a:stretch>
        </p:blipFill>
        <p:spPr>
          <a:xfrm>
            <a:off x="5946240" y="90555"/>
            <a:ext cx="3089241" cy="3107493"/>
          </a:xfrm>
          <a:prstGeom prst="rect">
            <a:avLst/>
          </a:prstGeom>
          <a:noFill/>
          <a:ln>
            <a:noFill/>
          </a:ln>
        </p:spPr>
      </p:pic>
      <p:sp>
        <p:nvSpPr>
          <p:cNvPr id="11" name="Shape 98"/>
          <p:cNvSpPr txBox="1"/>
          <p:nvPr/>
        </p:nvSpPr>
        <p:spPr>
          <a:xfrm>
            <a:off x="5432733" y="3116760"/>
            <a:ext cx="4331736" cy="465684"/>
          </a:xfrm>
          <a:prstGeom prst="rect">
            <a:avLst/>
          </a:prstGeom>
          <a:noFill/>
          <a:ln>
            <a:noFill/>
          </a:ln>
        </p:spPr>
        <p:txBody>
          <a:bodyPr spcFirstLastPara="1" wrap="square" lIns="91425" tIns="91425" rIns="91425" bIns="91425" anchor="t" anchorCtr="0">
            <a:noAutofit/>
          </a:bodyPr>
          <a:lstStyle/>
          <a:p>
            <a:pPr algn="ctr">
              <a:spcBef>
                <a:spcPts val="0"/>
              </a:spcBef>
              <a:spcAft>
                <a:spcPts val="0"/>
              </a:spcAft>
            </a:pPr>
            <a:r>
              <a:rPr lang="en" dirty="0" err="1"/>
              <a:t>bestprogramminglanguagefor.me</a:t>
            </a:r>
            <a:endParaRPr dirty="0"/>
          </a:p>
        </p:txBody>
      </p:sp>
    </p:spTree>
    <p:extLst>
      <p:ext uri="{BB962C8B-B14F-4D97-AF65-F5344CB8AC3E}">
        <p14:creationId xmlns:p14="http://schemas.microsoft.com/office/powerpoint/2010/main" val="6259018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txBox="1">
            <a:spLocks noGrp="1"/>
          </p:cNvSpPr>
          <p:nvPr>
            <p:ph type="title"/>
          </p:nvPr>
        </p:nvSpPr>
        <p:spPr/>
        <p:txBody>
          <a:bodyPr/>
          <a:lstStyle/>
          <a:p>
            <a:r>
              <a:rPr lang="en" smtClean="0">
                <a:sym typeface="Helvetica Neue"/>
              </a:rPr>
              <a:t>Parallel I/O and h5py</a:t>
            </a:r>
            <a:endParaRPr lang="en">
              <a:sym typeface="Helvetica Neue"/>
            </a:endParaRPr>
          </a:p>
        </p:txBody>
      </p:sp>
      <p:sp>
        <p:nvSpPr>
          <p:cNvPr id="412" name="Shape 412"/>
          <p:cNvSpPr txBox="1">
            <a:spLocks noGrp="1"/>
          </p:cNvSpPr>
          <p:nvPr>
            <p:ph type="body" idx="1"/>
          </p:nvPr>
        </p:nvSpPr>
        <p:spPr>
          <a:xfrm>
            <a:off x="415492" y="1308773"/>
            <a:ext cx="11357841" cy="4555200"/>
          </a:xfrm>
        </p:spPr>
        <p:txBody>
          <a:bodyPr/>
          <a:lstStyle/>
          <a:p>
            <a:r>
              <a:rPr lang="en" dirty="0" smtClean="0">
                <a:sym typeface="Helvetica Neue"/>
              </a:rPr>
              <a:t>General Python I/O isn’t MPI-safe</a:t>
            </a:r>
            <a:endParaRPr lang="en-US" dirty="0">
              <a:sym typeface="Helvetica Neue"/>
            </a:endParaRPr>
          </a:p>
          <a:p>
            <a:pPr lvl="1"/>
            <a:r>
              <a:rPr lang="en-US" dirty="0" smtClean="0">
                <a:sym typeface="Helvetica Neue"/>
              </a:rPr>
              <a:t>As in any other language, reads are safe though there may be locking issues</a:t>
            </a:r>
          </a:p>
          <a:p>
            <a:pPr lvl="1"/>
            <a:r>
              <a:rPr lang="en-US" dirty="0" smtClean="0">
                <a:sym typeface="Helvetica Neue"/>
              </a:rPr>
              <a:t>Likewise, if you must use Python I/O, write a file per MPI rank or thread</a:t>
            </a:r>
            <a:br>
              <a:rPr lang="en-US" dirty="0" smtClean="0">
                <a:sym typeface="Helvetica Neue"/>
              </a:rPr>
            </a:br>
            <a:endParaRPr lang="en-US" dirty="0" smtClean="0">
              <a:sym typeface="Helvetica Neue"/>
            </a:endParaRPr>
          </a:p>
          <a:p>
            <a:r>
              <a:rPr lang="en-US" dirty="0">
                <a:sym typeface="Helvetica Neue"/>
              </a:rPr>
              <a:t>m</a:t>
            </a:r>
            <a:r>
              <a:rPr lang="en-US" dirty="0" smtClean="0">
                <a:sym typeface="Helvetica Neue"/>
              </a:rPr>
              <a:t>pi4py provides full support for MPI-IO</a:t>
            </a:r>
          </a:p>
          <a:p>
            <a:pPr lvl="1"/>
            <a:r>
              <a:rPr lang="en-US" dirty="0" smtClean="0">
                <a:sym typeface="Helvetica Neue"/>
              </a:rPr>
              <a:t>As a wrapper, the level of support depends on your </a:t>
            </a:r>
            <a:r>
              <a:rPr lang="en-US" dirty="0" err="1" smtClean="0">
                <a:sym typeface="Helvetica Neue"/>
              </a:rPr>
              <a:t>underlaying</a:t>
            </a:r>
            <a:r>
              <a:rPr lang="en-US" dirty="0" smtClean="0">
                <a:sym typeface="Helvetica Neue"/>
              </a:rPr>
              <a:t> MPI</a:t>
            </a:r>
          </a:p>
          <a:p>
            <a:pPr lvl="1"/>
            <a:endParaRPr lang="en-US" dirty="0" smtClean="0">
              <a:sym typeface="Helvetica Neue"/>
            </a:endParaRPr>
          </a:p>
        </p:txBody>
      </p:sp>
      <p:sp>
        <p:nvSpPr>
          <p:cNvPr id="413" name="Shape 413"/>
          <p:cNvSpPr txBox="1">
            <a:spLocks noGrp="1"/>
          </p:cNvSpPr>
          <p:nvPr>
            <p:ph type="sldNum" idx="12"/>
          </p:nvPr>
        </p:nvSpPr>
        <p:spPr/>
        <p:txBody>
          <a:bodyPr/>
          <a:lstStyle/>
          <a:p>
            <a:fld id="{00000000-1234-1234-1234-123412341234}" type="slidenum">
              <a:rPr lang="is-IS" smtClean="0"/>
              <a:pPr/>
              <a:t>60</a:t>
            </a:fld>
            <a:endParaRPr lang="is-IS"/>
          </a:p>
        </p:txBody>
      </p:sp>
    </p:spTree>
    <p:extLst>
      <p:ext uri="{BB962C8B-B14F-4D97-AF65-F5344CB8AC3E}">
        <p14:creationId xmlns:p14="http://schemas.microsoft.com/office/powerpoint/2010/main" val="5782536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txBox="1">
            <a:spLocks noGrp="1"/>
          </p:cNvSpPr>
          <p:nvPr>
            <p:ph type="title"/>
          </p:nvPr>
        </p:nvSpPr>
        <p:spPr/>
        <p:txBody>
          <a:bodyPr/>
          <a:lstStyle/>
          <a:p>
            <a:r>
              <a:rPr lang="en" smtClean="0">
                <a:sym typeface="Helvetica Neue"/>
              </a:rPr>
              <a:t>Parallel I/O and h5py</a:t>
            </a:r>
            <a:endParaRPr lang="en">
              <a:sym typeface="Helvetica Neue"/>
            </a:endParaRPr>
          </a:p>
        </p:txBody>
      </p:sp>
      <p:sp>
        <p:nvSpPr>
          <p:cNvPr id="412" name="Shape 412"/>
          <p:cNvSpPr txBox="1">
            <a:spLocks noGrp="1"/>
          </p:cNvSpPr>
          <p:nvPr>
            <p:ph type="body" idx="1"/>
          </p:nvPr>
        </p:nvSpPr>
        <p:spPr>
          <a:xfrm>
            <a:off x="415492" y="1308773"/>
            <a:ext cx="11357841" cy="4555200"/>
          </a:xfrm>
        </p:spPr>
        <p:txBody>
          <a:bodyPr/>
          <a:lstStyle/>
          <a:p>
            <a:pPr lvl="0"/>
            <a:r>
              <a:rPr lang="en" dirty="0" smtClean="0">
                <a:solidFill>
                  <a:srgbClr val="151515"/>
                </a:solidFill>
                <a:latin typeface="Trebuchet MS"/>
                <a:ea typeface="Trebuchet MS"/>
                <a:cs typeface="Trebuchet MS"/>
                <a:sym typeface="Trebuchet MS"/>
              </a:rPr>
              <a:t>h5py </a:t>
            </a:r>
            <a:r>
              <a:rPr lang="en" dirty="0">
                <a:solidFill>
                  <a:srgbClr val="151515"/>
                </a:solidFill>
                <a:latin typeface="Trebuchet MS"/>
                <a:ea typeface="Trebuchet MS"/>
                <a:cs typeface="Trebuchet MS"/>
                <a:sym typeface="Trebuchet MS"/>
              </a:rPr>
              <a:t>2.2.0 and later support parallel </a:t>
            </a:r>
            <a:r>
              <a:rPr lang="en" dirty="0" smtClean="0">
                <a:solidFill>
                  <a:srgbClr val="151515"/>
                </a:solidFill>
                <a:latin typeface="Trebuchet MS"/>
                <a:ea typeface="Trebuchet MS"/>
                <a:cs typeface="Trebuchet MS"/>
                <a:sym typeface="Trebuchet MS"/>
              </a:rPr>
              <a:t>I/O</a:t>
            </a:r>
            <a:endParaRPr lang="en-US" dirty="0" smtClean="0">
              <a:solidFill>
                <a:srgbClr val="151515"/>
              </a:solidFill>
              <a:latin typeface="Trebuchet MS"/>
              <a:ea typeface="Trebuchet MS"/>
              <a:cs typeface="Trebuchet MS"/>
              <a:sym typeface="Trebuchet MS"/>
            </a:endParaRPr>
          </a:p>
          <a:p>
            <a:r>
              <a:rPr lang="en" dirty="0">
                <a:sym typeface="Helvetica Neue"/>
              </a:rPr>
              <a:t>Requires m</a:t>
            </a:r>
            <a:r>
              <a:rPr lang="en-US" dirty="0">
                <a:sym typeface="Helvetica Neue"/>
              </a:rPr>
              <a:t>pi4py</a:t>
            </a:r>
            <a:r>
              <a:rPr lang="en" dirty="0">
                <a:sym typeface="Helvetica Neue"/>
              </a:rPr>
              <a:t> </a:t>
            </a:r>
            <a:r>
              <a:rPr lang="en-US" dirty="0">
                <a:sym typeface="Helvetica Neue"/>
              </a:rPr>
              <a:t>and the </a:t>
            </a:r>
            <a:r>
              <a:rPr lang="en" b="1" dirty="0" err="1">
                <a:solidFill>
                  <a:schemeClr val="tx2">
                    <a:lumMod val="50000"/>
                  </a:schemeClr>
                </a:solidFill>
                <a:latin typeface="Andale Mono" charset="0"/>
                <a:ea typeface="Andale Mono" charset="0"/>
                <a:cs typeface="Andale Mono" charset="0"/>
                <a:sym typeface="Helvetica Neue"/>
              </a:rPr>
              <a:t>mpi</a:t>
            </a:r>
            <a:r>
              <a:rPr lang="en" dirty="0">
                <a:sym typeface="Helvetica Neue"/>
              </a:rPr>
              <a:t> used to compile hdf5, mpi4py, and h5py must </a:t>
            </a:r>
            <a:r>
              <a:rPr lang="en-US" dirty="0" smtClean="0">
                <a:sym typeface="Helvetica Neue"/>
              </a:rPr>
              <a:t>be the same. </a:t>
            </a:r>
          </a:p>
          <a:p>
            <a:r>
              <a:rPr lang="en" dirty="0" smtClean="0">
                <a:sym typeface="Helvetica Neue"/>
              </a:rPr>
              <a:t>Beware pre-packaged h5py</a:t>
            </a:r>
            <a:r>
              <a:rPr lang="en-US" dirty="0" smtClean="0">
                <a:sym typeface="Helvetica Neue"/>
              </a:rPr>
              <a:t> and hdf5 – it’s frequently serial</a:t>
            </a:r>
            <a:endParaRPr lang="en" dirty="0" smtClean="0">
              <a:sym typeface="Helvetica Neue"/>
            </a:endParaRPr>
          </a:p>
          <a:p>
            <a:r>
              <a:rPr lang="en" dirty="0" smtClean="0">
                <a:sym typeface="Helvetica Neue"/>
              </a:rPr>
              <a:t>Confirm </a:t>
            </a:r>
            <a:r>
              <a:rPr lang="en-US" dirty="0" smtClean="0">
                <a:sym typeface="Helvetica Neue"/>
              </a:rPr>
              <a:t>h5py’s </a:t>
            </a:r>
            <a:r>
              <a:rPr lang="en" dirty="0" smtClean="0">
                <a:sym typeface="Helvetica Neue"/>
              </a:rPr>
              <a:t>MPI support before using:</a:t>
            </a:r>
            <a:r>
              <a:rPr lang="en-US" dirty="0" smtClean="0">
                <a:sym typeface="Helvetica Neue"/>
              </a:rPr>
              <a:t/>
            </a:r>
            <a:br>
              <a:rPr lang="en-US" dirty="0" smtClean="0">
                <a:sym typeface="Helvetica Neue"/>
              </a:rPr>
            </a:br>
            <a:r>
              <a:rPr lang="en-US" b="1" dirty="0" smtClean="0">
                <a:solidFill>
                  <a:schemeClr val="tx2">
                    <a:lumMod val="75000"/>
                  </a:schemeClr>
                </a:solidFill>
                <a:latin typeface="Andale Mono" charset="0"/>
                <a:ea typeface="Andale Mono" charset="0"/>
                <a:cs typeface="Andale Mono" charset="0"/>
              </a:rPr>
              <a:t>&gt;&gt;&gt; </a:t>
            </a:r>
            <a:r>
              <a:rPr lang="en-US" b="1" dirty="0">
                <a:solidFill>
                  <a:schemeClr val="tx2">
                    <a:lumMod val="75000"/>
                  </a:schemeClr>
                </a:solidFill>
                <a:latin typeface="Andale Mono" charset="0"/>
                <a:ea typeface="Andale Mono" charset="0"/>
                <a:cs typeface="Andale Mono" charset="0"/>
              </a:rPr>
              <a:t>import </a:t>
            </a:r>
            <a:r>
              <a:rPr lang="en-US" b="1" dirty="0" smtClean="0">
                <a:solidFill>
                  <a:schemeClr val="tx2">
                    <a:lumMod val="75000"/>
                  </a:schemeClr>
                </a:solidFill>
                <a:latin typeface="Andale Mono" charset="0"/>
                <a:ea typeface="Andale Mono" charset="0"/>
                <a:cs typeface="Andale Mono" charset="0"/>
              </a:rPr>
              <a:t>h5py</a:t>
            </a:r>
            <a:br>
              <a:rPr lang="en-US" b="1" dirty="0" smtClean="0">
                <a:solidFill>
                  <a:schemeClr val="tx2">
                    <a:lumMod val="75000"/>
                  </a:schemeClr>
                </a:solidFill>
                <a:latin typeface="Andale Mono" charset="0"/>
                <a:ea typeface="Andale Mono" charset="0"/>
                <a:cs typeface="Andale Mono" charset="0"/>
              </a:rPr>
            </a:br>
            <a:r>
              <a:rPr lang="en-US" b="1" dirty="0" smtClean="0">
                <a:solidFill>
                  <a:schemeClr val="tx2">
                    <a:lumMod val="75000"/>
                  </a:schemeClr>
                </a:solidFill>
                <a:latin typeface="Andale Mono" charset="0"/>
                <a:ea typeface="Andale Mono" charset="0"/>
                <a:cs typeface="Andale Mono" charset="0"/>
              </a:rPr>
              <a:t>&gt;&gt;&gt; </a:t>
            </a:r>
            <a:r>
              <a:rPr lang="en-US" b="1" dirty="0">
                <a:solidFill>
                  <a:schemeClr val="tx2">
                    <a:lumMod val="75000"/>
                  </a:schemeClr>
                </a:solidFill>
                <a:latin typeface="Andale Mono" charset="0"/>
                <a:ea typeface="Andale Mono" charset="0"/>
                <a:cs typeface="Andale Mono" charset="0"/>
              </a:rPr>
              <a:t>h5py.get_config().</a:t>
            </a:r>
            <a:r>
              <a:rPr lang="en-US" b="1" dirty="0" err="1" smtClean="0">
                <a:solidFill>
                  <a:schemeClr val="tx2">
                    <a:lumMod val="75000"/>
                  </a:schemeClr>
                </a:solidFill>
                <a:latin typeface="Andale Mono" charset="0"/>
                <a:ea typeface="Andale Mono" charset="0"/>
                <a:cs typeface="Andale Mono" charset="0"/>
              </a:rPr>
              <a:t>mpi</a:t>
            </a:r>
            <a:r>
              <a:rPr lang="en-US" b="1" dirty="0">
                <a:solidFill>
                  <a:schemeClr val="tx2">
                    <a:lumMod val="75000"/>
                  </a:schemeClr>
                </a:solidFill>
                <a:latin typeface="Andale Mono" charset="0"/>
                <a:ea typeface="Andale Mono" charset="0"/>
                <a:cs typeface="Andale Mono" charset="0"/>
              </a:rPr>
              <a:t/>
            </a:r>
            <a:br>
              <a:rPr lang="en-US" b="1" dirty="0">
                <a:solidFill>
                  <a:schemeClr val="tx2">
                    <a:lumMod val="75000"/>
                  </a:schemeClr>
                </a:solidFill>
                <a:latin typeface="Andale Mono" charset="0"/>
                <a:ea typeface="Andale Mono" charset="0"/>
                <a:cs typeface="Andale Mono" charset="0"/>
              </a:rPr>
            </a:br>
            <a:r>
              <a:rPr lang="en-US" b="1" dirty="0" smtClean="0">
                <a:solidFill>
                  <a:schemeClr val="tx2">
                    <a:lumMod val="75000"/>
                  </a:schemeClr>
                </a:solidFill>
                <a:latin typeface="Andale Mono" charset="0"/>
                <a:ea typeface="Andale Mono" charset="0"/>
                <a:cs typeface="Andale Mono" charset="0"/>
              </a:rPr>
              <a:t>True</a:t>
            </a:r>
            <a:endParaRPr lang="en" b="1" dirty="0" smtClean="0">
              <a:solidFill>
                <a:schemeClr val="tx2">
                  <a:lumMod val="75000"/>
                </a:schemeClr>
              </a:solidFill>
              <a:latin typeface="Andale Mono" charset="0"/>
              <a:ea typeface="Andale Mono" charset="0"/>
              <a:cs typeface="Andale Mono" charset="0"/>
              <a:sym typeface="Helvetica Neue"/>
            </a:endParaRPr>
          </a:p>
          <a:p>
            <a:r>
              <a:rPr lang="en-US" dirty="0" smtClean="0">
                <a:sym typeface="Helvetica Neue"/>
              </a:rPr>
              <a:t>While setup is sometime trouble, it is</a:t>
            </a:r>
            <a:r>
              <a:rPr lang="en-US" dirty="0">
                <a:sym typeface="Helvetica Neue"/>
              </a:rPr>
              <a:t> </a:t>
            </a:r>
            <a:r>
              <a:rPr lang="en-US" dirty="0" smtClean="0">
                <a:sym typeface="Helvetica Neue"/>
              </a:rPr>
              <a:t>as</a:t>
            </a:r>
            <a:r>
              <a:rPr lang="en" dirty="0" smtClean="0">
                <a:sym typeface="Helvetica Neue"/>
              </a:rPr>
              <a:t> easy to use as:</a:t>
            </a:r>
            <a:br>
              <a:rPr lang="en" dirty="0" smtClean="0">
                <a:sym typeface="Helvetica Neue"/>
              </a:rPr>
            </a:br>
            <a:r>
              <a:rPr lang="en" b="1" dirty="0" smtClean="0">
                <a:solidFill>
                  <a:schemeClr val="tx2">
                    <a:lumMod val="75000"/>
                  </a:schemeClr>
                </a:solidFill>
                <a:latin typeface="Andale Mono" charset="0"/>
                <a:ea typeface="Andale Mono" charset="0"/>
                <a:cs typeface="Andale Mono" charset="0"/>
                <a:sym typeface="Courier"/>
              </a:rPr>
              <a:t>f = h5py.File('myfile.hdf5', 'w',</a:t>
            </a:r>
            <a:br>
              <a:rPr lang="en" b="1" dirty="0" smtClean="0">
                <a:solidFill>
                  <a:schemeClr val="tx2">
                    <a:lumMod val="75000"/>
                  </a:schemeClr>
                </a:solidFill>
                <a:latin typeface="Andale Mono" charset="0"/>
                <a:ea typeface="Andale Mono" charset="0"/>
                <a:cs typeface="Andale Mono" charset="0"/>
                <a:sym typeface="Courier"/>
              </a:rPr>
            </a:br>
            <a:r>
              <a:rPr lang="en" b="1" dirty="0" smtClean="0">
                <a:solidFill>
                  <a:schemeClr val="tx2">
                    <a:lumMod val="75000"/>
                  </a:schemeClr>
                </a:solidFill>
                <a:latin typeface="Andale Mono" charset="0"/>
                <a:ea typeface="Andale Mono" charset="0"/>
                <a:cs typeface="Andale Mono" charset="0"/>
                <a:sym typeface="Courier"/>
              </a:rPr>
              <a:t>      driver='</a:t>
            </a:r>
            <a:r>
              <a:rPr lang="en" b="1" dirty="0" err="1" smtClean="0">
                <a:solidFill>
                  <a:schemeClr val="tx2">
                    <a:lumMod val="75000"/>
                  </a:schemeClr>
                </a:solidFill>
                <a:latin typeface="Andale Mono" charset="0"/>
                <a:ea typeface="Andale Mono" charset="0"/>
                <a:cs typeface="Andale Mono" charset="0"/>
                <a:sym typeface="Courier"/>
              </a:rPr>
              <a:t>mpio</a:t>
            </a:r>
            <a:r>
              <a:rPr lang="en" b="1" dirty="0" smtClean="0">
                <a:solidFill>
                  <a:schemeClr val="tx2">
                    <a:lumMod val="75000"/>
                  </a:schemeClr>
                </a:solidFill>
                <a:latin typeface="Andale Mono" charset="0"/>
                <a:ea typeface="Andale Mono" charset="0"/>
                <a:cs typeface="Andale Mono" charset="0"/>
                <a:sym typeface="Courier"/>
              </a:rPr>
              <a:t>', </a:t>
            </a:r>
            <a:r>
              <a:rPr lang="en" b="1" dirty="0" err="1" smtClean="0">
                <a:solidFill>
                  <a:schemeClr val="tx2">
                    <a:lumMod val="75000"/>
                  </a:schemeClr>
                </a:solidFill>
                <a:latin typeface="Andale Mono" charset="0"/>
                <a:ea typeface="Andale Mono" charset="0"/>
                <a:cs typeface="Andale Mono" charset="0"/>
                <a:sym typeface="Courier"/>
              </a:rPr>
              <a:t>comm</a:t>
            </a:r>
            <a:r>
              <a:rPr lang="en" b="1" dirty="0" smtClean="0">
                <a:solidFill>
                  <a:schemeClr val="tx2">
                    <a:lumMod val="75000"/>
                  </a:schemeClr>
                </a:solidFill>
                <a:latin typeface="Andale Mono" charset="0"/>
                <a:ea typeface="Andale Mono" charset="0"/>
                <a:cs typeface="Andale Mono" charset="0"/>
                <a:sym typeface="Courier"/>
              </a:rPr>
              <a:t>=MPI.COMM_WORLD)</a:t>
            </a:r>
          </a:p>
          <a:p>
            <a:r>
              <a:rPr lang="en" dirty="0" smtClean="0">
                <a:sym typeface="Helvetica Neue"/>
              </a:rPr>
              <a:t>All changes to file structure or metadata of a file must be performed on all ranks with an open file</a:t>
            </a:r>
            <a:endParaRPr lang="en" dirty="0">
              <a:sym typeface="Courier"/>
            </a:endParaRPr>
          </a:p>
        </p:txBody>
      </p:sp>
      <p:sp>
        <p:nvSpPr>
          <p:cNvPr id="413" name="Shape 413"/>
          <p:cNvSpPr txBox="1">
            <a:spLocks noGrp="1"/>
          </p:cNvSpPr>
          <p:nvPr>
            <p:ph type="sldNum" idx="12"/>
          </p:nvPr>
        </p:nvSpPr>
        <p:spPr/>
        <p:txBody>
          <a:bodyPr/>
          <a:lstStyle/>
          <a:p>
            <a:fld id="{00000000-1234-1234-1234-123412341234}" type="slidenum">
              <a:rPr lang="is-IS" smtClean="0"/>
              <a:pPr/>
              <a:t>61</a:t>
            </a:fld>
            <a:endParaRPr lang="is-I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Shape 419"/>
          <p:cNvSpPr txBox="1">
            <a:spLocks noGrp="1"/>
          </p:cNvSpPr>
          <p:nvPr>
            <p:ph type="title"/>
          </p:nvPr>
        </p:nvSpPr>
        <p:spPr/>
        <p:txBody>
          <a:bodyPr/>
          <a:lstStyle/>
          <a:p>
            <a:r>
              <a:rPr lang="en" smtClean="0">
                <a:sym typeface="Helvetica Neue"/>
              </a:rPr>
              <a:t>Issues Affecting Python at Scale</a:t>
            </a:r>
            <a:endParaRPr lang="en">
              <a:sym typeface="Helvetica Neue"/>
            </a:endParaRPr>
          </a:p>
        </p:txBody>
      </p:sp>
      <p:sp>
        <p:nvSpPr>
          <p:cNvPr id="431" name="Shape 431"/>
          <p:cNvSpPr txBox="1">
            <a:spLocks noGrp="1"/>
          </p:cNvSpPr>
          <p:nvPr>
            <p:ph type="sldNum" idx="12"/>
          </p:nvPr>
        </p:nvSpPr>
        <p:spPr/>
        <p:txBody>
          <a:bodyPr/>
          <a:lstStyle/>
          <a:p>
            <a:fld id="{00000000-1234-1234-1234-123412341234}" type="slidenum">
              <a:rPr lang="en" smtClean="0"/>
              <a:pPr/>
              <a:t>62</a:t>
            </a:fld>
            <a:endParaRPr lang="en"/>
          </a:p>
        </p:txBody>
      </p:sp>
      <p:pic>
        <p:nvPicPr>
          <p:cNvPr id="420" name="Shape 420"/>
          <p:cNvPicPr preferRelativeResize="0"/>
          <p:nvPr/>
        </p:nvPicPr>
        <p:blipFill>
          <a:blip r:embed="rId3">
            <a:alphaModFix/>
          </a:blip>
          <a:stretch>
            <a:fillRect/>
          </a:stretch>
        </p:blipFill>
        <p:spPr>
          <a:xfrm>
            <a:off x="1211298" y="1241665"/>
            <a:ext cx="4258025" cy="3019760"/>
          </a:xfrm>
          <a:prstGeom prst="rect">
            <a:avLst/>
          </a:prstGeom>
          <a:noFill/>
          <a:ln>
            <a:noFill/>
          </a:ln>
        </p:spPr>
      </p:pic>
      <p:pic>
        <p:nvPicPr>
          <p:cNvPr id="421" name="Shape 421"/>
          <p:cNvPicPr preferRelativeResize="0"/>
          <p:nvPr/>
        </p:nvPicPr>
        <p:blipFill>
          <a:blip r:embed="rId4">
            <a:alphaModFix/>
          </a:blip>
          <a:stretch>
            <a:fillRect/>
          </a:stretch>
        </p:blipFill>
        <p:spPr>
          <a:xfrm>
            <a:off x="6305687" y="1165476"/>
            <a:ext cx="4368533" cy="3126600"/>
          </a:xfrm>
          <a:prstGeom prst="rect">
            <a:avLst/>
          </a:prstGeom>
          <a:noFill/>
          <a:ln>
            <a:noFill/>
          </a:ln>
        </p:spPr>
      </p:pic>
      <p:sp>
        <p:nvSpPr>
          <p:cNvPr id="422" name="Shape 422"/>
          <p:cNvSpPr txBox="1"/>
          <p:nvPr/>
        </p:nvSpPr>
        <p:spPr>
          <a:xfrm>
            <a:off x="1778762" y="4292075"/>
            <a:ext cx="8328900" cy="2358000"/>
          </a:xfrm>
          <a:prstGeom prst="rect">
            <a:avLst/>
          </a:prstGeom>
          <a:noFill/>
          <a:ln>
            <a:noFill/>
          </a:ln>
        </p:spPr>
        <p:txBody>
          <a:bodyPr spcFirstLastPara="1" wrap="square" lIns="91425" tIns="91425" rIns="91425" bIns="91425" anchor="t" anchorCtr="0">
            <a:noAutofit/>
          </a:bodyPr>
          <a:lstStyle/>
          <a:p>
            <a:pPr marL="457200" indent="-317500">
              <a:spcBef>
                <a:spcPts val="0"/>
              </a:spcBef>
              <a:spcAft>
                <a:spcPts val="0"/>
              </a:spcAft>
              <a:buSzPts val="1400"/>
              <a:buFont typeface="Helvetica Neue"/>
              <a:buChar char="●"/>
            </a:pPr>
            <a:r>
              <a:rPr lang="en" sz="1400" dirty="0">
                <a:latin typeface="+mn-lt"/>
                <a:ea typeface="Andale Mono" charset="0"/>
                <a:cs typeface="Andale Mono" charset="0"/>
                <a:sym typeface="Helvetica Neue"/>
              </a:rPr>
              <a:t>Python’s “import” statement is file metadata intensive (.</a:t>
            </a:r>
            <a:r>
              <a:rPr lang="en" sz="1400" dirty="0" err="1">
                <a:latin typeface="+mn-lt"/>
                <a:ea typeface="Andale Mono" charset="0"/>
                <a:cs typeface="Andale Mono" charset="0"/>
                <a:sym typeface="Helvetica Neue"/>
              </a:rPr>
              <a:t>py</a:t>
            </a:r>
            <a:r>
              <a:rPr lang="en" sz="1400" dirty="0">
                <a:latin typeface="+mn-lt"/>
                <a:ea typeface="Andale Mono" charset="0"/>
                <a:cs typeface="Andale Mono" charset="0"/>
                <a:sym typeface="Helvetica Neue"/>
              </a:rPr>
              <a:t>, .</a:t>
            </a:r>
            <a:r>
              <a:rPr lang="en" sz="1400" dirty="0" err="1">
                <a:latin typeface="+mn-lt"/>
                <a:ea typeface="Andale Mono" charset="0"/>
                <a:cs typeface="Andale Mono" charset="0"/>
                <a:sym typeface="Helvetica Neue"/>
              </a:rPr>
              <a:t>pyc</a:t>
            </a:r>
            <a:r>
              <a:rPr lang="en" sz="1400" dirty="0">
                <a:latin typeface="+mn-lt"/>
                <a:ea typeface="Andale Mono" charset="0"/>
                <a:cs typeface="Andale Mono" charset="0"/>
                <a:sym typeface="Helvetica Neue"/>
              </a:rPr>
              <a:t>, .so open/stat calls).</a:t>
            </a:r>
            <a:endParaRPr sz="1400" dirty="0">
              <a:latin typeface="+mn-lt"/>
              <a:ea typeface="Andale Mono" charset="0"/>
              <a:cs typeface="Andale Mono" charset="0"/>
              <a:sym typeface="Helvetica Neue"/>
            </a:endParaRPr>
          </a:p>
          <a:p>
            <a:pPr marL="457200" indent="-317500">
              <a:spcBef>
                <a:spcPts val="0"/>
              </a:spcBef>
              <a:spcAft>
                <a:spcPts val="0"/>
              </a:spcAft>
              <a:buSzPts val="1400"/>
              <a:buFont typeface="Helvetica Neue"/>
              <a:buChar char="●"/>
            </a:pPr>
            <a:r>
              <a:rPr lang="en" sz="1400" dirty="0">
                <a:latin typeface="+mn-lt"/>
                <a:ea typeface="Andale Mono" charset="0"/>
                <a:cs typeface="Andale Mono" charset="0"/>
                <a:sym typeface="Helvetica Neue"/>
              </a:rPr>
              <a:t>Becomes more severe as the number of Python processes trying to access files increases.</a:t>
            </a:r>
            <a:endParaRPr sz="1400" dirty="0">
              <a:latin typeface="+mn-lt"/>
              <a:ea typeface="Andale Mono" charset="0"/>
              <a:cs typeface="Andale Mono" charset="0"/>
              <a:sym typeface="Helvetica Neue"/>
            </a:endParaRPr>
          </a:p>
          <a:p>
            <a:pPr marL="457200" indent="-317500">
              <a:spcBef>
                <a:spcPts val="0"/>
              </a:spcBef>
              <a:spcAft>
                <a:spcPts val="0"/>
              </a:spcAft>
              <a:buSzPts val="1400"/>
              <a:buFont typeface="Helvetica Neue"/>
              <a:buChar char="●"/>
            </a:pPr>
            <a:r>
              <a:rPr lang="en" sz="1400" dirty="0">
                <a:latin typeface="+mn-lt"/>
                <a:ea typeface="Andale Mono" charset="0"/>
                <a:cs typeface="Andale Mono" charset="0"/>
                <a:sym typeface="Helvetica Neue"/>
              </a:rPr>
              <a:t>Result: Very slow times to just start Python applications at larger concurrency (MPI).</a:t>
            </a:r>
            <a:endParaRPr sz="1400" dirty="0">
              <a:latin typeface="+mn-lt"/>
              <a:ea typeface="Andale Mono" charset="0"/>
              <a:cs typeface="Andale Mono" charset="0"/>
              <a:sym typeface="Helvetica Neue"/>
            </a:endParaRPr>
          </a:p>
          <a:p>
            <a:pPr marL="457200" indent="-317500">
              <a:spcBef>
                <a:spcPts val="0"/>
              </a:spcBef>
              <a:spcAft>
                <a:spcPts val="0"/>
              </a:spcAft>
              <a:buSzPts val="1400"/>
              <a:buChar char="●"/>
            </a:pPr>
            <a:r>
              <a:rPr lang="en" sz="1400" dirty="0">
                <a:latin typeface="+mn-lt"/>
                <a:ea typeface="Andale Mono" charset="0"/>
                <a:cs typeface="Andale Mono" charset="0"/>
                <a:sym typeface="Helvetica Neue"/>
              </a:rPr>
              <a:t>Storage local to compute nodes, use of containers (</a:t>
            </a:r>
            <a:r>
              <a:rPr lang="en" sz="1400" b="1" dirty="0">
                <a:latin typeface="+mn-lt"/>
                <a:ea typeface="Andale Mono" charset="0"/>
                <a:cs typeface="Andale Mono" charset="0"/>
                <a:sym typeface="Helvetica Neue"/>
              </a:rPr>
              <a:t>Shifter</a:t>
            </a:r>
            <a:r>
              <a:rPr lang="en" sz="1400" dirty="0">
                <a:latin typeface="+mn-lt"/>
                <a:ea typeface="Andale Mono" charset="0"/>
                <a:cs typeface="Andale Mono" charset="0"/>
                <a:sym typeface="Helvetica Neue"/>
              </a:rPr>
              <a:t>) helps fix:</a:t>
            </a:r>
            <a:endParaRPr sz="1400" dirty="0">
              <a:latin typeface="+mn-lt"/>
              <a:ea typeface="Andale Mono" charset="0"/>
              <a:cs typeface="Andale Mono" charset="0"/>
              <a:sym typeface="Helvetica Neue"/>
            </a:endParaRPr>
          </a:p>
          <a:p>
            <a:pPr marL="914400" lvl="1" indent="-317500">
              <a:spcBef>
                <a:spcPts val="0"/>
              </a:spcBef>
              <a:spcAft>
                <a:spcPts val="0"/>
              </a:spcAft>
              <a:buSzPts val="1400"/>
              <a:buFont typeface="Helvetica Neue"/>
              <a:buChar char="○"/>
            </a:pPr>
            <a:r>
              <a:rPr lang="en" sz="1400" dirty="0">
                <a:latin typeface="+mn-lt"/>
                <a:ea typeface="Andale Mono" charset="0"/>
                <a:cs typeface="Andale Mono" charset="0"/>
                <a:sym typeface="Helvetica Neue"/>
              </a:rPr>
              <a:t>Eliminates metadata calls off the compute nodes.</a:t>
            </a:r>
            <a:endParaRPr sz="1400" dirty="0">
              <a:latin typeface="+mn-lt"/>
              <a:ea typeface="Andale Mono" charset="0"/>
              <a:cs typeface="Andale Mono" charset="0"/>
              <a:sym typeface="Helvetica Neue"/>
            </a:endParaRPr>
          </a:p>
          <a:p>
            <a:pPr marL="914400" lvl="1" indent="-317500">
              <a:spcBef>
                <a:spcPts val="0"/>
              </a:spcBef>
              <a:spcAft>
                <a:spcPts val="0"/>
              </a:spcAft>
              <a:buSzPts val="1400"/>
              <a:buFont typeface="Helvetica Neue"/>
              <a:buChar char="○"/>
            </a:pPr>
            <a:r>
              <a:rPr lang="en" sz="1400" dirty="0">
                <a:latin typeface="+mn-lt"/>
                <a:ea typeface="Andale Mono" charset="0"/>
                <a:cs typeface="Andale Mono" charset="0"/>
                <a:sym typeface="Helvetica Neue"/>
              </a:rPr>
              <a:t>In containers, paths to .so libraries can be cached via </a:t>
            </a:r>
            <a:r>
              <a:rPr lang="en" sz="1400" dirty="0" err="1">
                <a:latin typeface="+mn-lt"/>
                <a:ea typeface="Andale Mono" charset="0"/>
                <a:cs typeface="Andale Mono" charset="0"/>
                <a:sym typeface="Helvetica Neue"/>
              </a:rPr>
              <a:t>ldconfig</a:t>
            </a:r>
            <a:r>
              <a:rPr lang="en" sz="1400" dirty="0">
                <a:latin typeface="+mn-lt"/>
                <a:ea typeface="Andale Mono" charset="0"/>
                <a:cs typeface="Andale Mono" charset="0"/>
                <a:sym typeface="Helvetica Neue"/>
              </a:rPr>
              <a:t>.</a:t>
            </a:r>
            <a:endParaRPr sz="1400" dirty="0">
              <a:latin typeface="+mn-lt"/>
              <a:ea typeface="Andale Mono" charset="0"/>
              <a:cs typeface="Andale Mono" charset="0"/>
              <a:sym typeface="Helvetica Neue"/>
            </a:endParaRPr>
          </a:p>
          <a:p>
            <a:pPr marL="457200" indent="-317500">
              <a:spcBef>
                <a:spcPts val="0"/>
              </a:spcBef>
              <a:spcAft>
                <a:spcPts val="0"/>
              </a:spcAft>
              <a:buSzPts val="1400"/>
              <a:buFont typeface="Helvetica Neue"/>
              <a:buChar char="●"/>
            </a:pPr>
            <a:r>
              <a:rPr lang="en" sz="1400" dirty="0">
                <a:latin typeface="+mn-lt"/>
                <a:ea typeface="Andale Mono" charset="0"/>
                <a:cs typeface="Andale Mono" charset="0"/>
                <a:sym typeface="Helvetica Neue"/>
              </a:rPr>
              <a:t>Other approaches: </a:t>
            </a:r>
            <a:endParaRPr sz="1400" dirty="0">
              <a:latin typeface="+mn-lt"/>
              <a:ea typeface="Andale Mono" charset="0"/>
              <a:cs typeface="Andale Mono" charset="0"/>
              <a:sym typeface="Helvetica Neue"/>
            </a:endParaRPr>
          </a:p>
          <a:p>
            <a:pPr marL="914400" lvl="1" indent="-317500">
              <a:spcBef>
                <a:spcPts val="0"/>
              </a:spcBef>
              <a:spcAft>
                <a:spcPts val="0"/>
              </a:spcAft>
              <a:buSzPts val="1400"/>
              <a:buFont typeface="Helvetica Neue"/>
              <a:buChar char="○"/>
            </a:pPr>
            <a:r>
              <a:rPr lang="en" sz="1400" dirty="0">
                <a:latin typeface="+mn-lt"/>
                <a:ea typeface="Andale Mono" charset="0"/>
                <a:cs typeface="Andale Mono" charset="0"/>
                <a:sym typeface="Helvetica Neue"/>
              </a:rPr>
              <a:t>Ship software stack to compute nodes (e.g., </a:t>
            </a:r>
            <a:r>
              <a:rPr lang="en" sz="1400" u="sng" dirty="0">
                <a:solidFill>
                  <a:srgbClr val="0097A7"/>
                </a:solidFill>
                <a:latin typeface="+mn-lt"/>
                <a:ea typeface="Andale Mono" charset="0"/>
                <a:cs typeface="Andale Mono" charset="0"/>
                <a:sym typeface="Helvetica Neue"/>
                <a:hlinkClick r:id="rId5"/>
              </a:rPr>
              <a:t>python-mpi-bcast</a:t>
            </a:r>
            <a:r>
              <a:rPr lang="en" sz="1400" dirty="0">
                <a:latin typeface="+mn-lt"/>
                <a:ea typeface="Andale Mono" charset="0"/>
                <a:cs typeface="Andale Mono" charset="0"/>
                <a:sym typeface="Helvetica Neue"/>
              </a:rPr>
              <a:t>).</a:t>
            </a:r>
            <a:endParaRPr sz="1400" dirty="0">
              <a:latin typeface="+mn-lt"/>
              <a:ea typeface="Andale Mono" charset="0"/>
              <a:cs typeface="Andale Mono" charset="0"/>
              <a:sym typeface="Helvetica Neue"/>
            </a:endParaRPr>
          </a:p>
          <a:p>
            <a:pPr marL="914400" lvl="1" indent="-317500">
              <a:spcBef>
                <a:spcPts val="0"/>
              </a:spcBef>
              <a:spcAft>
                <a:spcPts val="0"/>
              </a:spcAft>
              <a:buSzPts val="1400"/>
              <a:buFont typeface="Helvetica Neue"/>
              <a:buChar char="○"/>
            </a:pPr>
            <a:r>
              <a:rPr lang="en" sz="1400" dirty="0">
                <a:latin typeface="+mn-lt"/>
                <a:ea typeface="Andale Mono" charset="0"/>
                <a:cs typeface="Andale Mono" charset="0"/>
                <a:sym typeface="Helvetica Neue"/>
              </a:rPr>
              <a:t>Install software to read-only/cache-enabled file systems.</a:t>
            </a:r>
            <a:endParaRPr sz="1400" dirty="0">
              <a:latin typeface="+mn-lt"/>
              <a:ea typeface="Andale Mono" charset="0"/>
              <a:cs typeface="Andale Mono" charset="0"/>
              <a:sym typeface="Helvetica Neue"/>
            </a:endParaRPr>
          </a:p>
          <a:p>
            <a:pPr marL="914400" lvl="1" indent="-317500">
              <a:spcBef>
                <a:spcPts val="0"/>
              </a:spcBef>
              <a:spcAft>
                <a:spcPts val="0"/>
              </a:spcAft>
              <a:buSzPts val="1400"/>
              <a:buFont typeface="Helvetica Neue"/>
              <a:buChar char="○"/>
            </a:pPr>
            <a:r>
              <a:rPr lang="en" sz="1400" dirty="0">
                <a:latin typeface="+mn-lt"/>
                <a:ea typeface="Andale Mono" charset="0"/>
                <a:cs typeface="Andale Mono" charset="0"/>
                <a:sym typeface="Helvetica Neue"/>
              </a:rPr>
              <a:t>See also </a:t>
            </a:r>
            <a:r>
              <a:rPr lang="en" sz="1400" u="sng" dirty="0">
                <a:solidFill>
                  <a:schemeClr val="hlink"/>
                </a:solidFill>
                <a:latin typeface="+mn-lt"/>
                <a:ea typeface="Andale Mono" charset="0"/>
                <a:cs typeface="Andale Mono" charset="0"/>
                <a:sym typeface="Helvetica Neue"/>
                <a:hlinkClick r:id="rId6"/>
              </a:rPr>
              <a:t>Spindle</a:t>
            </a:r>
            <a:r>
              <a:rPr lang="en" sz="1400" dirty="0">
                <a:latin typeface="+mn-lt"/>
                <a:ea typeface="Andale Mono" charset="0"/>
                <a:cs typeface="Andale Mono" charset="0"/>
                <a:sym typeface="Helvetica Neue"/>
              </a:rPr>
              <a:t> </a:t>
            </a:r>
            <a:r>
              <a:rPr lang="en-US" sz="1400" dirty="0" smtClean="0">
                <a:latin typeface="+mn-lt"/>
                <a:ea typeface="Andale Mono" charset="0"/>
                <a:cs typeface="Andale Mono" charset="0"/>
                <a:sym typeface="Helvetica Neue"/>
              </a:rPr>
              <a:t>or </a:t>
            </a:r>
            <a:r>
              <a:rPr lang="en-US" sz="1400" dirty="0" err="1">
                <a:latin typeface="+mn-lt"/>
                <a:ea typeface="Andale Mono" charset="0"/>
                <a:cs typeface="Andale Mono" charset="0"/>
                <a:sym typeface="Helvetica Neue"/>
              </a:rPr>
              <a:t>c</a:t>
            </a:r>
            <a:r>
              <a:rPr lang="en-US" sz="1400" dirty="0" err="1" smtClean="0">
                <a:latin typeface="+mn-lt"/>
                <a:ea typeface="Andale Mono" charset="0"/>
                <a:cs typeface="Andale Mono" charset="0"/>
                <a:sym typeface="Helvetica Neue"/>
              </a:rPr>
              <a:t>ollfs</a:t>
            </a:r>
            <a:r>
              <a:rPr lang="en-US" sz="1400" dirty="0" smtClean="0">
                <a:latin typeface="+mn-lt"/>
                <a:ea typeface="Andale Mono" charset="0"/>
                <a:cs typeface="Andale Mono" charset="0"/>
                <a:sym typeface="Helvetica Neue"/>
              </a:rPr>
              <a:t> </a:t>
            </a:r>
            <a:r>
              <a:rPr lang="en" sz="1400" dirty="0" smtClean="0">
                <a:latin typeface="+mn-lt"/>
                <a:ea typeface="Andale Mono" charset="0"/>
                <a:cs typeface="Andale Mono" charset="0"/>
                <a:sym typeface="Helvetica Neue"/>
              </a:rPr>
              <a:t>(Scalable </a:t>
            </a:r>
            <a:r>
              <a:rPr lang="en" sz="1400" dirty="0">
                <a:latin typeface="+mn-lt"/>
                <a:ea typeface="Andale Mono" charset="0"/>
                <a:cs typeface="Andale Mono" charset="0"/>
                <a:sym typeface="Helvetica Neue"/>
              </a:rPr>
              <a:t>Shared Library Loading</a:t>
            </a:r>
            <a:r>
              <a:rPr lang="en" sz="1400" dirty="0">
                <a:latin typeface="Helvetica Neue"/>
                <a:ea typeface="Helvetica Neue"/>
                <a:cs typeface="Helvetica Neue"/>
                <a:sym typeface="Helvetica Neue"/>
              </a:rPr>
              <a:t>).</a:t>
            </a:r>
            <a:endParaRPr sz="1400" dirty="0">
              <a:latin typeface="Helvetica Neue"/>
              <a:ea typeface="Helvetica Neue"/>
              <a:cs typeface="Helvetica Neue"/>
              <a:sym typeface="Helvetica Neue"/>
            </a:endParaRPr>
          </a:p>
        </p:txBody>
      </p:sp>
      <p:pic>
        <p:nvPicPr>
          <p:cNvPr id="423" name="Shape 423"/>
          <p:cNvPicPr preferRelativeResize="0"/>
          <p:nvPr/>
        </p:nvPicPr>
        <p:blipFill>
          <a:blip r:embed="rId7">
            <a:alphaModFix/>
          </a:blip>
          <a:stretch>
            <a:fillRect/>
          </a:stretch>
        </p:blipFill>
        <p:spPr>
          <a:xfrm>
            <a:off x="10406307" y="4388865"/>
            <a:ext cx="868700" cy="1164275"/>
          </a:xfrm>
          <a:prstGeom prst="rect">
            <a:avLst/>
          </a:prstGeom>
          <a:noFill/>
          <a:ln>
            <a:noFill/>
          </a:ln>
        </p:spPr>
      </p:pic>
      <p:sp>
        <p:nvSpPr>
          <p:cNvPr id="424" name="Shape 424"/>
          <p:cNvSpPr txBox="1"/>
          <p:nvPr/>
        </p:nvSpPr>
        <p:spPr>
          <a:xfrm>
            <a:off x="5496041" y="3104239"/>
            <a:ext cx="850242" cy="341236"/>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b="1"/>
              <a:t>better</a:t>
            </a:r>
            <a:endParaRPr b="1"/>
          </a:p>
        </p:txBody>
      </p:sp>
      <p:sp>
        <p:nvSpPr>
          <p:cNvPr id="425" name="Shape 425"/>
          <p:cNvSpPr txBox="1"/>
          <p:nvPr/>
        </p:nvSpPr>
        <p:spPr>
          <a:xfrm>
            <a:off x="5496041" y="1241664"/>
            <a:ext cx="881761" cy="341236"/>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b="1" dirty="0" err="1" smtClean="0"/>
              <a:t>wor</a:t>
            </a:r>
            <a:r>
              <a:rPr lang="en-US" b="1" dirty="0" smtClean="0"/>
              <a:t>s</a:t>
            </a:r>
            <a:r>
              <a:rPr lang="en" b="1" dirty="0" smtClean="0"/>
              <a:t>e</a:t>
            </a:r>
            <a:endParaRPr b="1" dirty="0"/>
          </a:p>
        </p:txBody>
      </p:sp>
      <p:sp>
        <p:nvSpPr>
          <p:cNvPr id="426" name="Shape 426"/>
          <p:cNvSpPr/>
          <p:nvPr/>
        </p:nvSpPr>
        <p:spPr>
          <a:xfrm>
            <a:off x="5709791" y="1567725"/>
            <a:ext cx="333197" cy="1599267"/>
          </a:xfrm>
          <a:prstGeom prst="upDownArrow">
            <a:avLst>
              <a:gd name="adj1" fmla="val 50000"/>
              <a:gd name="adj2" fmla="val 50000"/>
            </a:avLst>
          </a:prstGeom>
          <a:solidFill>
            <a:srgbClr val="FF9900"/>
          </a:solidFill>
          <a:ln w="28575"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a:spcBef>
                <a:spcPts val="0"/>
              </a:spcBef>
              <a:spcAft>
                <a:spcPts val="0"/>
              </a:spcAft>
            </a:pPr>
            <a:endParaRPr/>
          </a:p>
        </p:txBody>
      </p:sp>
      <p:sp>
        <p:nvSpPr>
          <p:cNvPr id="427" name="Shape 427"/>
          <p:cNvSpPr txBox="1"/>
          <p:nvPr/>
        </p:nvSpPr>
        <p:spPr>
          <a:xfrm>
            <a:off x="3663929" y="3572669"/>
            <a:ext cx="578357" cy="30783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1000">
                <a:solidFill>
                  <a:srgbClr val="FFFFFF"/>
                </a:solidFill>
                <a:latin typeface="Helvetica Neue"/>
                <a:ea typeface="Helvetica Neue"/>
                <a:cs typeface="Helvetica Neue"/>
                <a:sym typeface="Helvetica Neue"/>
              </a:rPr>
              <a:t>GPFS</a:t>
            </a:r>
            <a:endParaRPr sz="1000" dirty="0">
              <a:solidFill>
                <a:srgbClr val="FFFFFF"/>
              </a:solidFill>
              <a:latin typeface="Helvetica Neue"/>
              <a:ea typeface="Helvetica Neue"/>
              <a:cs typeface="Helvetica Neue"/>
              <a:sym typeface="Helvetica Neue"/>
            </a:endParaRPr>
          </a:p>
        </p:txBody>
      </p:sp>
      <p:sp>
        <p:nvSpPr>
          <p:cNvPr id="428" name="Shape 428"/>
          <p:cNvSpPr txBox="1"/>
          <p:nvPr/>
        </p:nvSpPr>
        <p:spPr>
          <a:xfrm>
            <a:off x="3172590" y="3394243"/>
            <a:ext cx="543135" cy="375612"/>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1000">
                <a:solidFill>
                  <a:srgbClr val="FFFFFF"/>
                </a:solidFill>
                <a:latin typeface="Helvetica Neue"/>
                <a:ea typeface="Helvetica Neue"/>
                <a:cs typeface="Helvetica Neue"/>
                <a:sym typeface="Helvetica Neue"/>
              </a:rPr>
              <a:t>Burst</a:t>
            </a:r>
            <a:endParaRPr sz="1000">
              <a:solidFill>
                <a:srgbClr val="FFFFFF"/>
              </a:solidFill>
              <a:latin typeface="Helvetica Neue"/>
              <a:ea typeface="Helvetica Neue"/>
              <a:cs typeface="Helvetica Neue"/>
              <a:sym typeface="Helvetica Neue"/>
            </a:endParaRPr>
          </a:p>
          <a:p>
            <a:pPr>
              <a:spcBef>
                <a:spcPts val="0"/>
              </a:spcBef>
              <a:spcAft>
                <a:spcPts val="0"/>
              </a:spcAft>
            </a:pPr>
            <a:r>
              <a:rPr lang="en" sz="1000">
                <a:solidFill>
                  <a:srgbClr val="FFFFFF"/>
                </a:solidFill>
                <a:latin typeface="Helvetica Neue"/>
                <a:ea typeface="Helvetica Neue"/>
                <a:cs typeface="Helvetica Neue"/>
                <a:sym typeface="Helvetica Neue"/>
              </a:rPr>
              <a:t>Buffer</a:t>
            </a:r>
            <a:endParaRPr sz="1000">
              <a:solidFill>
                <a:srgbClr val="FFFFFF"/>
              </a:solidFill>
              <a:latin typeface="Helvetica Neue"/>
              <a:ea typeface="Helvetica Neue"/>
              <a:cs typeface="Helvetica Neue"/>
              <a:sym typeface="Helvetica Neue"/>
            </a:endParaRPr>
          </a:p>
        </p:txBody>
      </p:sp>
      <p:sp>
        <p:nvSpPr>
          <p:cNvPr id="429" name="Shape 429"/>
          <p:cNvSpPr txBox="1"/>
          <p:nvPr/>
        </p:nvSpPr>
        <p:spPr>
          <a:xfrm>
            <a:off x="2540915" y="3159694"/>
            <a:ext cx="630398" cy="681834"/>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900">
                <a:solidFill>
                  <a:srgbClr val="FFFFFF"/>
                </a:solidFill>
                <a:latin typeface="Helvetica Neue"/>
                <a:ea typeface="Helvetica Neue"/>
                <a:cs typeface="Helvetica Neue"/>
                <a:sym typeface="Helvetica Neue"/>
              </a:rPr>
              <a:t>GPFS</a:t>
            </a:r>
            <a:endParaRPr sz="900">
              <a:solidFill>
                <a:srgbClr val="FFFFFF"/>
              </a:solidFill>
              <a:latin typeface="Helvetica Neue"/>
              <a:ea typeface="Helvetica Neue"/>
              <a:cs typeface="Helvetica Neue"/>
              <a:sym typeface="Helvetica Neue"/>
            </a:endParaRPr>
          </a:p>
          <a:p>
            <a:pPr>
              <a:spcBef>
                <a:spcPts val="0"/>
              </a:spcBef>
              <a:spcAft>
                <a:spcPts val="0"/>
              </a:spcAft>
            </a:pPr>
            <a:r>
              <a:rPr lang="en" sz="900">
                <a:solidFill>
                  <a:srgbClr val="FFFFFF"/>
                </a:solidFill>
                <a:latin typeface="Helvetica Neue"/>
                <a:ea typeface="Helvetica Neue"/>
                <a:cs typeface="Helvetica Neue"/>
                <a:sym typeface="Helvetica Neue"/>
              </a:rPr>
              <a:t>DVS</a:t>
            </a:r>
            <a:br>
              <a:rPr lang="en" sz="900">
                <a:solidFill>
                  <a:srgbClr val="FFFFFF"/>
                </a:solidFill>
                <a:latin typeface="Helvetica Neue"/>
                <a:ea typeface="Helvetica Neue"/>
                <a:cs typeface="Helvetica Neue"/>
                <a:sym typeface="Helvetica Neue"/>
              </a:rPr>
            </a:br>
            <a:r>
              <a:rPr lang="en" sz="900">
                <a:solidFill>
                  <a:srgbClr val="FFFFFF"/>
                </a:solidFill>
                <a:latin typeface="Helvetica Neue"/>
                <a:ea typeface="Helvetica Neue"/>
                <a:cs typeface="Helvetica Neue"/>
                <a:sym typeface="Helvetica Neue"/>
              </a:rPr>
              <a:t>R/O</a:t>
            </a:r>
            <a:br>
              <a:rPr lang="en" sz="900">
                <a:solidFill>
                  <a:srgbClr val="FFFFFF"/>
                </a:solidFill>
                <a:latin typeface="Helvetica Neue"/>
                <a:ea typeface="Helvetica Neue"/>
                <a:cs typeface="Helvetica Neue"/>
                <a:sym typeface="Helvetica Neue"/>
              </a:rPr>
            </a:br>
            <a:r>
              <a:rPr lang="en" sz="900">
                <a:solidFill>
                  <a:srgbClr val="FFFFFF"/>
                </a:solidFill>
                <a:latin typeface="Helvetica Neue"/>
                <a:ea typeface="Helvetica Neue"/>
                <a:cs typeface="Helvetica Neue"/>
                <a:sym typeface="Helvetica Neue"/>
              </a:rPr>
              <a:t>Caching</a:t>
            </a:r>
            <a:endParaRPr sz="900">
              <a:solidFill>
                <a:srgbClr val="FFFFFF"/>
              </a:solidFill>
              <a:latin typeface="Helvetica Neue"/>
              <a:ea typeface="Helvetica Neue"/>
              <a:cs typeface="Helvetica Neue"/>
              <a:sym typeface="Helvetica Neue"/>
            </a:endParaRPr>
          </a:p>
        </p:txBody>
      </p:sp>
      <p:sp>
        <p:nvSpPr>
          <p:cNvPr id="430" name="Shape 430"/>
          <p:cNvSpPr txBox="1"/>
          <p:nvPr/>
        </p:nvSpPr>
        <p:spPr>
          <a:xfrm>
            <a:off x="4239010" y="3572669"/>
            <a:ext cx="634709" cy="30783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1000">
                <a:solidFill>
                  <a:srgbClr val="FFFFFF"/>
                </a:solidFill>
                <a:latin typeface="Helvetica Neue"/>
                <a:ea typeface="Helvetica Neue"/>
                <a:cs typeface="Helvetica Neue"/>
                <a:sym typeface="Helvetica Neue"/>
              </a:rPr>
              <a:t>Lustre</a:t>
            </a:r>
            <a:endParaRPr sz="1000" dirty="0">
              <a:solidFill>
                <a:srgbClr val="FFFFFF"/>
              </a:solidFill>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 Exercise 2: Using mpi4py</a:t>
            </a:r>
            <a:endParaRPr lang="en-US" dirty="0"/>
          </a:p>
        </p:txBody>
      </p:sp>
      <p:sp>
        <p:nvSpPr>
          <p:cNvPr id="3" name="Text Placeholder 2"/>
          <p:cNvSpPr>
            <a:spLocks noGrp="1"/>
          </p:cNvSpPr>
          <p:nvPr>
            <p:ph type="body" idx="1"/>
          </p:nvPr>
        </p:nvSpPr>
        <p:spPr/>
        <p:txBody>
          <a:bodyPr/>
          <a:lstStyle/>
          <a:p>
            <a:pPr marL="114300" indent="0">
              <a:buNone/>
            </a:pPr>
            <a:r>
              <a:rPr lang="en-US" dirty="0" smtClean="0"/>
              <a:t>Instructions:</a:t>
            </a:r>
          </a:p>
          <a:p>
            <a:pPr marL="114300" indent="0">
              <a:buNone/>
            </a:pPr>
            <a:endParaRPr lang="en-US" dirty="0" smtClean="0"/>
          </a:p>
          <a:p>
            <a:pPr marL="571500" indent="-457200">
              <a:buFont typeface="+mj-lt"/>
              <a:buAutoNum type="arabicPeriod"/>
            </a:pPr>
            <a:r>
              <a:rPr lang="en-US" dirty="0" smtClean="0"/>
              <a:t>Grab a node:</a:t>
            </a:r>
            <a:br>
              <a:rPr lang="en-US" dirty="0" smtClean="0"/>
            </a:br>
            <a:r>
              <a:rPr lang="en-US" sz="1800" b="1" dirty="0" err="1" smtClean="0">
                <a:solidFill>
                  <a:schemeClr val="tx2">
                    <a:lumMod val="75000"/>
                  </a:schemeClr>
                </a:solidFill>
                <a:latin typeface="Andale Mono" charset="0"/>
                <a:ea typeface="Andale Mono" charset="0"/>
                <a:cs typeface="Andale Mono" charset="0"/>
              </a:rPr>
              <a:t>salloc</a:t>
            </a:r>
            <a:r>
              <a:rPr lang="en-US" sz="1800" b="1" dirty="0" smtClean="0">
                <a:solidFill>
                  <a:schemeClr val="tx2">
                    <a:lumMod val="75000"/>
                  </a:schemeClr>
                </a:solidFill>
                <a:latin typeface="Andale Mono" charset="0"/>
                <a:ea typeface="Andale Mono" charset="0"/>
                <a:cs typeface="Andale Mono" charset="0"/>
              </a:rPr>
              <a:t> </a:t>
            </a:r>
            <a:r>
              <a:rPr lang="en-US" sz="1800" b="1" dirty="0">
                <a:solidFill>
                  <a:schemeClr val="tx2">
                    <a:lumMod val="75000"/>
                  </a:schemeClr>
                </a:solidFill>
                <a:latin typeface="Andale Mono" charset="0"/>
                <a:ea typeface="Andale Mono" charset="0"/>
                <a:cs typeface="Andale Mono" charset="0"/>
              </a:rPr>
              <a:t>-N 1 -q regular -t 240 -C </a:t>
            </a:r>
            <a:r>
              <a:rPr lang="en-US" sz="1800" b="1" dirty="0" err="1">
                <a:solidFill>
                  <a:schemeClr val="tx2">
                    <a:lumMod val="75000"/>
                  </a:schemeClr>
                </a:solidFill>
                <a:latin typeface="Andale Mono" charset="0"/>
                <a:ea typeface="Andale Mono" charset="0"/>
                <a:cs typeface="Andale Mono" charset="0"/>
              </a:rPr>
              <a:t>haswell</a:t>
            </a:r>
            <a:r>
              <a:rPr lang="en-US" sz="1800" b="1" dirty="0">
                <a:solidFill>
                  <a:schemeClr val="tx2">
                    <a:lumMod val="75000"/>
                  </a:schemeClr>
                </a:solidFill>
                <a:latin typeface="Andale Mono" charset="0"/>
                <a:ea typeface="Andale Mono" charset="0"/>
                <a:cs typeface="Andale Mono" charset="0"/>
              </a:rPr>
              <a:t> -A </a:t>
            </a:r>
            <a:r>
              <a:rPr lang="en-US" sz="1800" b="1" dirty="0" err="1">
                <a:solidFill>
                  <a:schemeClr val="tx2">
                    <a:lumMod val="75000"/>
                  </a:schemeClr>
                </a:solidFill>
                <a:latin typeface="Andale Mono" charset="0"/>
                <a:ea typeface="Andale Mono" charset="0"/>
                <a:cs typeface="Andale Mono" charset="0"/>
              </a:rPr>
              <a:t>ntrain</a:t>
            </a:r>
            <a:r>
              <a:rPr lang="en-US" sz="1800" b="1" dirty="0">
                <a:solidFill>
                  <a:schemeClr val="tx2">
                    <a:lumMod val="75000"/>
                  </a:schemeClr>
                </a:solidFill>
                <a:latin typeface="Andale Mono" charset="0"/>
                <a:ea typeface="Andale Mono" charset="0"/>
                <a:cs typeface="Andale Mono" charset="0"/>
              </a:rPr>
              <a:t> --</a:t>
            </a:r>
            <a:r>
              <a:rPr lang="en-US" sz="1800" b="1" dirty="0" smtClean="0">
                <a:solidFill>
                  <a:schemeClr val="tx2">
                    <a:lumMod val="75000"/>
                  </a:schemeClr>
                </a:solidFill>
                <a:latin typeface="Andale Mono" charset="0"/>
                <a:ea typeface="Andale Mono" charset="0"/>
                <a:cs typeface="Andale Mono" charset="0"/>
              </a:rPr>
              <a:t>reservation=</a:t>
            </a:r>
            <a:r>
              <a:rPr lang="en-US" sz="1800" b="1" dirty="0" err="1" smtClean="0">
                <a:solidFill>
                  <a:schemeClr val="tx2">
                    <a:lumMod val="75000"/>
                  </a:schemeClr>
                </a:solidFill>
                <a:latin typeface="Andale Mono" charset="0"/>
                <a:ea typeface="Andale Mono" charset="0"/>
                <a:cs typeface="Andale Mono" charset="0"/>
              </a:rPr>
              <a:t>ecp_python</a:t>
            </a:r>
            <a:endParaRPr lang="en-US" sz="1800" b="1" dirty="0" smtClean="0">
              <a:solidFill>
                <a:schemeClr val="tx2">
                  <a:lumMod val="75000"/>
                </a:schemeClr>
              </a:solidFill>
              <a:latin typeface="Andale Mono" charset="0"/>
              <a:ea typeface="Andale Mono" charset="0"/>
              <a:cs typeface="Andale Mono" charset="0"/>
            </a:endParaRPr>
          </a:p>
          <a:p>
            <a:pPr marL="571500" indent="-457200">
              <a:buFont typeface="+mj-lt"/>
              <a:buAutoNum type="arabicPeriod"/>
            </a:pPr>
            <a:r>
              <a:rPr lang="en-US" dirty="0" smtClean="0"/>
              <a:t>Activate the environment setup earlier:</a:t>
            </a:r>
            <a:r>
              <a:rPr lang="en-US" dirty="0"/>
              <a:t/>
            </a:r>
            <a:br>
              <a:rPr lang="en-US" dirty="0"/>
            </a:br>
            <a:r>
              <a:rPr lang="en-US" sz="1800" b="1" dirty="0" smtClean="0">
                <a:solidFill>
                  <a:schemeClr val="tx2">
                    <a:lumMod val="75000"/>
                  </a:schemeClr>
                </a:solidFill>
                <a:latin typeface="Andale Mono" charset="0"/>
                <a:ea typeface="Andale Mono" charset="0"/>
                <a:cs typeface="Andale Mono" charset="0"/>
              </a:rPr>
              <a:t>source </a:t>
            </a:r>
            <a:r>
              <a:rPr lang="en-US" sz="1800" b="1" dirty="0">
                <a:solidFill>
                  <a:schemeClr val="tx2">
                    <a:lumMod val="75000"/>
                  </a:schemeClr>
                </a:solidFill>
                <a:latin typeface="Andale Mono" charset="0"/>
                <a:ea typeface="Andale Mono" charset="0"/>
                <a:cs typeface="Andale Mono" charset="0"/>
              </a:rPr>
              <a:t>activate </a:t>
            </a:r>
            <a:r>
              <a:rPr lang="en-US" sz="1800" b="1" dirty="0" err="1" smtClean="0">
                <a:solidFill>
                  <a:schemeClr val="tx2">
                    <a:lumMod val="75000"/>
                  </a:schemeClr>
                </a:solidFill>
                <a:latin typeface="Andale Mono" charset="0"/>
                <a:ea typeface="Andale Mono" charset="0"/>
                <a:cs typeface="Andale Mono" charset="0"/>
              </a:rPr>
              <a:t>myenv</a:t>
            </a:r>
            <a:endParaRPr lang="en-US" sz="1800" b="1" dirty="0" smtClean="0">
              <a:solidFill>
                <a:schemeClr val="tx2">
                  <a:lumMod val="75000"/>
                </a:schemeClr>
              </a:solidFill>
              <a:latin typeface="Andale Mono" charset="0"/>
              <a:ea typeface="Andale Mono" charset="0"/>
              <a:cs typeface="Andale Mono" charset="0"/>
            </a:endParaRPr>
          </a:p>
          <a:p>
            <a:pPr marL="571500" indent="-457200">
              <a:buFont typeface="+mj-lt"/>
              <a:buAutoNum type="arabicPeriod"/>
            </a:pPr>
            <a:r>
              <a:rPr lang="en-US" dirty="0" smtClean="0"/>
              <a:t>Change to the directory basics</a:t>
            </a:r>
            <a:br>
              <a:rPr lang="en-US" dirty="0" smtClean="0"/>
            </a:br>
            <a:r>
              <a:rPr lang="en-US" sz="1800" b="1" dirty="0" smtClean="0">
                <a:solidFill>
                  <a:schemeClr val="tx2">
                    <a:lumMod val="75000"/>
                  </a:schemeClr>
                </a:solidFill>
                <a:latin typeface="Andale Mono" charset="0"/>
                <a:ea typeface="Andale Mono" charset="0"/>
                <a:cs typeface="Andale Mono" charset="0"/>
              </a:rPr>
              <a:t>cd ~/</a:t>
            </a:r>
            <a:r>
              <a:rPr lang="en-US" sz="1800" b="1" dirty="0" err="1" smtClean="0">
                <a:solidFill>
                  <a:schemeClr val="tx2">
                    <a:lumMod val="75000"/>
                  </a:schemeClr>
                </a:solidFill>
                <a:latin typeface="Andale Mono" charset="0"/>
                <a:ea typeface="Andale Mono" charset="0"/>
                <a:cs typeface="Andale Mono" charset="0"/>
              </a:rPr>
              <a:t>ecp_python_tutorial</a:t>
            </a:r>
            <a:r>
              <a:rPr lang="en-US" sz="1800" b="1" dirty="0" smtClean="0">
                <a:solidFill>
                  <a:schemeClr val="tx2">
                    <a:lumMod val="75000"/>
                  </a:schemeClr>
                </a:solidFill>
                <a:latin typeface="Andale Mono" charset="0"/>
                <a:ea typeface="Andale Mono" charset="0"/>
                <a:cs typeface="Andale Mono" charset="0"/>
              </a:rPr>
              <a:t>/basics </a:t>
            </a:r>
          </a:p>
          <a:p>
            <a:pPr marL="571500" indent="-457200">
              <a:buFont typeface="+mj-lt"/>
              <a:buAutoNum type="arabicPeriod"/>
            </a:pPr>
            <a:r>
              <a:rPr lang="en-US" dirty="0" smtClean="0"/>
              <a:t>Run </a:t>
            </a:r>
            <a:r>
              <a:rPr lang="en-US" dirty="0" err="1" smtClean="0"/>
              <a:t>basic_features.py</a:t>
            </a:r>
            <a:r>
              <a:rPr lang="en-US" dirty="0" smtClean="0"/>
              <a:t> on 8 ranks:</a:t>
            </a:r>
            <a:br>
              <a:rPr lang="en-US" dirty="0" smtClean="0"/>
            </a:br>
            <a:r>
              <a:rPr lang="en-US" sz="1800" b="1" dirty="0" err="1" smtClean="0">
                <a:solidFill>
                  <a:schemeClr val="tx2">
                    <a:lumMod val="75000"/>
                  </a:schemeClr>
                </a:solidFill>
                <a:latin typeface="Andale Mono" charset="0"/>
                <a:ea typeface="Andale Mono" charset="0"/>
                <a:cs typeface="Andale Mono" charset="0"/>
              </a:rPr>
              <a:t>srun</a:t>
            </a:r>
            <a:r>
              <a:rPr lang="en-US" sz="1800" b="1" dirty="0" smtClean="0">
                <a:solidFill>
                  <a:schemeClr val="tx2">
                    <a:lumMod val="75000"/>
                  </a:schemeClr>
                </a:solidFill>
                <a:latin typeface="Andale Mono" charset="0"/>
                <a:ea typeface="Andale Mono" charset="0"/>
                <a:cs typeface="Andale Mono" charset="0"/>
              </a:rPr>
              <a:t> </a:t>
            </a:r>
            <a:r>
              <a:rPr lang="en-US" sz="1800" b="1" dirty="0">
                <a:solidFill>
                  <a:schemeClr val="tx2">
                    <a:lumMod val="75000"/>
                  </a:schemeClr>
                </a:solidFill>
                <a:latin typeface="Andale Mono" charset="0"/>
                <a:ea typeface="Andale Mono" charset="0"/>
                <a:cs typeface="Andale Mono" charset="0"/>
              </a:rPr>
              <a:t>-n 8 -c 1 python </a:t>
            </a:r>
            <a:r>
              <a:rPr lang="en-US" sz="1800" b="1" dirty="0" err="1" smtClean="0">
                <a:solidFill>
                  <a:schemeClr val="tx2">
                    <a:lumMod val="75000"/>
                  </a:schemeClr>
                </a:solidFill>
                <a:latin typeface="Andale Mono" charset="0"/>
                <a:ea typeface="Andale Mono" charset="0"/>
                <a:cs typeface="Andale Mono" charset="0"/>
              </a:rPr>
              <a:t>basic_features.py</a:t>
            </a:r>
            <a:r>
              <a:rPr lang="en-US" sz="1800" dirty="0" err="1"/>
              <a:t>basic_features.py</a:t>
            </a:r>
            <a:endParaRPr lang="en-US" sz="1800" dirty="0"/>
          </a:p>
          <a:p>
            <a:pPr marL="571500" indent="-457200">
              <a:buFont typeface="+mj-lt"/>
              <a:buAutoNum type="arabicPeriod"/>
            </a:pPr>
            <a:endParaRPr lang="en-US" sz="1800" b="1" dirty="0">
              <a:solidFill>
                <a:schemeClr val="tx2">
                  <a:lumMod val="75000"/>
                </a:schemeClr>
              </a:solidFill>
              <a:latin typeface="Andale Mono" charset="0"/>
              <a:ea typeface="Andale Mono" charset="0"/>
              <a:cs typeface="Andale Mono" charset="0"/>
            </a:endParaRPr>
          </a:p>
        </p:txBody>
      </p:sp>
      <p:sp>
        <p:nvSpPr>
          <p:cNvPr id="4" name="Slide Number Placeholder 3"/>
          <p:cNvSpPr>
            <a:spLocks noGrp="1"/>
          </p:cNvSpPr>
          <p:nvPr>
            <p:ph type="sldNum" idx="12"/>
          </p:nvPr>
        </p:nvSpPr>
        <p:spPr/>
        <p:txBody>
          <a:bodyPr/>
          <a:lstStyle/>
          <a:p>
            <a:pPr>
              <a:spcAft>
                <a:spcPts val="0"/>
              </a:spcAft>
            </a:pPr>
            <a:fld id="{00000000-1234-1234-1234-123412341234}" type="slidenum">
              <a:rPr lang="uk-UA" smtClean="0"/>
              <a:pPr>
                <a:spcAft>
                  <a:spcPts val="0"/>
                </a:spcAft>
              </a:pPr>
              <a:t>63</a:t>
            </a:fld>
            <a:endParaRPr lang="uk-UA"/>
          </a:p>
        </p:txBody>
      </p:sp>
    </p:spTree>
    <p:extLst>
      <p:ext uri="{BB962C8B-B14F-4D97-AF65-F5344CB8AC3E}">
        <p14:creationId xmlns:p14="http://schemas.microsoft.com/office/powerpoint/2010/main" val="13515356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 Exercise 2: Using mpi4py (part 2)</a:t>
            </a:r>
            <a:endParaRPr lang="en-US" dirty="0"/>
          </a:p>
        </p:txBody>
      </p:sp>
      <p:sp>
        <p:nvSpPr>
          <p:cNvPr id="3" name="Text Placeholder 2"/>
          <p:cNvSpPr>
            <a:spLocks noGrp="1"/>
          </p:cNvSpPr>
          <p:nvPr>
            <p:ph type="body" idx="1"/>
          </p:nvPr>
        </p:nvSpPr>
        <p:spPr/>
        <p:txBody>
          <a:bodyPr/>
          <a:lstStyle/>
          <a:p>
            <a:pPr marL="114300" indent="0">
              <a:buNone/>
            </a:pPr>
            <a:r>
              <a:rPr lang="en-US" dirty="0" smtClean="0"/>
              <a:t>Instructions:</a:t>
            </a:r>
          </a:p>
          <a:p>
            <a:pPr marL="114300" indent="0">
              <a:buNone/>
            </a:pPr>
            <a:endParaRPr lang="en-US" dirty="0" smtClean="0"/>
          </a:p>
          <a:p>
            <a:pPr marL="571500" indent="-457200">
              <a:buFont typeface="+mj-lt"/>
              <a:buAutoNum type="arabicPeriod" startAt="5"/>
            </a:pPr>
            <a:r>
              <a:rPr lang="en-US" dirty="0" smtClean="0"/>
              <a:t>Output should look like:</a:t>
            </a:r>
          </a:p>
        </p:txBody>
      </p:sp>
      <p:sp>
        <p:nvSpPr>
          <p:cNvPr id="4" name="Slide Number Placeholder 3"/>
          <p:cNvSpPr>
            <a:spLocks noGrp="1"/>
          </p:cNvSpPr>
          <p:nvPr>
            <p:ph type="sldNum" idx="12"/>
          </p:nvPr>
        </p:nvSpPr>
        <p:spPr/>
        <p:txBody>
          <a:bodyPr/>
          <a:lstStyle/>
          <a:p>
            <a:pPr>
              <a:spcAft>
                <a:spcPts val="0"/>
              </a:spcAft>
            </a:pPr>
            <a:fld id="{00000000-1234-1234-1234-123412341234}" type="slidenum">
              <a:rPr lang="uk-UA" smtClean="0"/>
              <a:pPr>
                <a:spcAft>
                  <a:spcPts val="0"/>
                </a:spcAft>
              </a:pPr>
              <a:t>64</a:t>
            </a:fld>
            <a:endParaRPr lang="uk-UA"/>
          </a:p>
        </p:txBody>
      </p:sp>
      <p:pic>
        <p:nvPicPr>
          <p:cNvPr id="5" name="Shape 406" descr="Screen Shot 2017-06-06 at 1.22.47 PM.png"/>
          <p:cNvPicPr preferRelativeResize="0"/>
          <p:nvPr/>
        </p:nvPicPr>
        <p:blipFill>
          <a:blip r:embed="rId2">
            <a:alphaModFix/>
          </a:blip>
          <a:stretch>
            <a:fillRect/>
          </a:stretch>
        </p:blipFill>
        <p:spPr>
          <a:xfrm>
            <a:off x="641184" y="2651848"/>
            <a:ext cx="8544393" cy="3439985"/>
          </a:xfrm>
          <a:prstGeom prst="rect">
            <a:avLst/>
          </a:prstGeom>
          <a:noFill/>
          <a:ln>
            <a:noFill/>
          </a:ln>
        </p:spPr>
      </p:pic>
    </p:spTree>
    <p:extLst>
      <p:ext uri="{BB962C8B-B14F-4D97-AF65-F5344CB8AC3E}">
        <p14:creationId xmlns:p14="http://schemas.microsoft.com/office/powerpoint/2010/main" val="8310934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 Exercise 2: Using mpi4py</a:t>
            </a:r>
            <a:endParaRPr lang="en-US" dirty="0"/>
          </a:p>
        </p:txBody>
      </p:sp>
      <p:sp>
        <p:nvSpPr>
          <p:cNvPr id="3" name="Text Placeholder 2"/>
          <p:cNvSpPr>
            <a:spLocks noGrp="1"/>
          </p:cNvSpPr>
          <p:nvPr>
            <p:ph type="body" idx="1"/>
          </p:nvPr>
        </p:nvSpPr>
        <p:spPr/>
        <p:txBody>
          <a:bodyPr/>
          <a:lstStyle/>
          <a:p>
            <a:pPr marL="571500" indent="-457200">
              <a:buFont typeface="+mj-lt"/>
              <a:buAutoNum type="arabicPeriod" startAt="6"/>
            </a:pPr>
            <a:r>
              <a:rPr lang="en-US" dirty="0" smtClean="0"/>
              <a:t>Why wasn’t our output in order?</a:t>
            </a:r>
          </a:p>
          <a:p>
            <a:pPr marL="571500" indent="-457200">
              <a:buFont typeface="+mj-lt"/>
              <a:buAutoNum type="arabicPeriod" startAt="6"/>
            </a:pPr>
            <a:r>
              <a:rPr lang="en-US" dirty="0" smtClean="0"/>
              <a:t>How might we scatter a dictionary?</a:t>
            </a:r>
            <a:br>
              <a:rPr lang="en-US" dirty="0" smtClean="0"/>
            </a:br>
            <a:endParaRPr lang="en-US" dirty="0" smtClean="0"/>
          </a:p>
          <a:p>
            <a:pPr marL="571500" indent="-457200">
              <a:buFont typeface="+mj-lt"/>
              <a:buAutoNum type="arabicPeriod" startAt="6"/>
            </a:pPr>
            <a:r>
              <a:rPr lang="en-US" dirty="0" smtClean="0"/>
              <a:t>Change to the directory pi</a:t>
            </a:r>
            <a:br>
              <a:rPr lang="en-US" dirty="0" smtClean="0"/>
            </a:br>
            <a:r>
              <a:rPr lang="en-US" sz="1800" b="1" dirty="0" smtClean="0">
                <a:solidFill>
                  <a:schemeClr val="tx2">
                    <a:lumMod val="75000"/>
                  </a:schemeClr>
                </a:solidFill>
                <a:latin typeface="Andale Mono" charset="0"/>
                <a:ea typeface="Andale Mono" charset="0"/>
                <a:cs typeface="Andale Mono" charset="0"/>
              </a:rPr>
              <a:t>cd ~/</a:t>
            </a:r>
            <a:r>
              <a:rPr lang="en-US" sz="1800" b="1" dirty="0" err="1" smtClean="0">
                <a:solidFill>
                  <a:schemeClr val="tx2">
                    <a:lumMod val="75000"/>
                  </a:schemeClr>
                </a:solidFill>
                <a:latin typeface="Andale Mono" charset="0"/>
                <a:ea typeface="Andale Mono" charset="0"/>
                <a:cs typeface="Andale Mono" charset="0"/>
              </a:rPr>
              <a:t>ecp_python_tutorial</a:t>
            </a:r>
            <a:r>
              <a:rPr lang="en-US" sz="1800" b="1" dirty="0" smtClean="0">
                <a:solidFill>
                  <a:schemeClr val="tx2">
                    <a:lumMod val="75000"/>
                  </a:schemeClr>
                </a:solidFill>
                <a:latin typeface="Andale Mono" charset="0"/>
                <a:ea typeface="Andale Mono" charset="0"/>
                <a:cs typeface="Andale Mono" charset="0"/>
              </a:rPr>
              <a:t>/pi</a:t>
            </a:r>
            <a:br>
              <a:rPr lang="en-US" sz="1800" b="1" dirty="0" smtClean="0">
                <a:solidFill>
                  <a:schemeClr val="tx2">
                    <a:lumMod val="75000"/>
                  </a:schemeClr>
                </a:solidFill>
                <a:latin typeface="Andale Mono" charset="0"/>
                <a:ea typeface="Andale Mono" charset="0"/>
                <a:cs typeface="Andale Mono" charset="0"/>
              </a:rPr>
            </a:br>
            <a:endParaRPr lang="en-US" sz="1800" b="1" dirty="0" smtClean="0">
              <a:solidFill>
                <a:schemeClr val="tx2">
                  <a:lumMod val="75000"/>
                </a:schemeClr>
              </a:solidFill>
              <a:latin typeface="Andale Mono" charset="0"/>
              <a:ea typeface="Andale Mono" charset="0"/>
              <a:cs typeface="Andale Mono" charset="0"/>
            </a:endParaRPr>
          </a:p>
          <a:p>
            <a:pPr marL="571500" indent="-457200">
              <a:buFont typeface="+mj-lt"/>
              <a:buAutoNum type="arabicPeriod" startAt="6"/>
            </a:pPr>
            <a:r>
              <a:rPr lang="en-US" dirty="0" smtClean="0"/>
              <a:t>Run </a:t>
            </a:r>
            <a:r>
              <a:rPr lang="en-US" dirty="0" err="1" smtClean="0"/>
              <a:t>builtins_mpi_pi.py</a:t>
            </a:r>
            <a:r>
              <a:rPr lang="en-US" dirty="0" smtClean="0"/>
              <a:t> on 1, 8, and 16 ranks:</a:t>
            </a:r>
            <a:br>
              <a:rPr lang="en-US" dirty="0" smtClean="0"/>
            </a:br>
            <a:r>
              <a:rPr lang="en-US" sz="1800" b="1" dirty="0" err="1" smtClean="0">
                <a:solidFill>
                  <a:schemeClr val="tx2">
                    <a:lumMod val="75000"/>
                  </a:schemeClr>
                </a:solidFill>
                <a:latin typeface="Andale Mono" charset="0"/>
                <a:ea typeface="Andale Mono" charset="0"/>
                <a:cs typeface="Andale Mono" charset="0"/>
              </a:rPr>
              <a:t>srun</a:t>
            </a:r>
            <a:r>
              <a:rPr lang="en-US" sz="1800" b="1" dirty="0" smtClean="0">
                <a:solidFill>
                  <a:schemeClr val="tx2">
                    <a:lumMod val="75000"/>
                  </a:schemeClr>
                </a:solidFill>
                <a:latin typeface="Andale Mono" charset="0"/>
                <a:ea typeface="Andale Mono" charset="0"/>
                <a:cs typeface="Andale Mono" charset="0"/>
              </a:rPr>
              <a:t> </a:t>
            </a:r>
            <a:r>
              <a:rPr lang="en-US" sz="1800" b="1" dirty="0">
                <a:solidFill>
                  <a:schemeClr val="tx2">
                    <a:lumMod val="75000"/>
                  </a:schemeClr>
                </a:solidFill>
                <a:latin typeface="Andale Mono" charset="0"/>
                <a:ea typeface="Andale Mono" charset="0"/>
                <a:cs typeface="Andale Mono" charset="0"/>
              </a:rPr>
              <a:t>-n </a:t>
            </a:r>
            <a:r>
              <a:rPr lang="en-US" sz="1800" b="1" dirty="0" smtClean="0">
                <a:solidFill>
                  <a:schemeClr val="tx2">
                    <a:lumMod val="75000"/>
                  </a:schemeClr>
                </a:solidFill>
                <a:latin typeface="Andale Mono" charset="0"/>
                <a:ea typeface="Andale Mono" charset="0"/>
                <a:cs typeface="Andale Mono" charset="0"/>
              </a:rPr>
              <a:t>1 </a:t>
            </a:r>
            <a:r>
              <a:rPr lang="en-US" sz="1800" b="1" dirty="0">
                <a:solidFill>
                  <a:schemeClr val="tx2">
                    <a:lumMod val="75000"/>
                  </a:schemeClr>
                </a:solidFill>
                <a:latin typeface="Andale Mono" charset="0"/>
                <a:ea typeface="Andale Mono" charset="0"/>
                <a:cs typeface="Andale Mono" charset="0"/>
              </a:rPr>
              <a:t>-c 1 python </a:t>
            </a:r>
            <a:r>
              <a:rPr lang="en-US" sz="1800" b="1" dirty="0" err="1" smtClean="0">
                <a:solidFill>
                  <a:schemeClr val="tx2">
                    <a:lumMod val="75000"/>
                  </a:schemeClr>
                </a:solidFill>
                <a:latin typeface="Andale Mono" charset="0"/>
                <a:ea typeface="Andale Mono" charset="0"/>
                <a:cs typeface="Andale Mono" charset="0"/>
              </a:rPr>
              <a:t>builtins_mpi_pi.py</a:t>
            </a:r>
            <a:r>
              <a:rPr lang="en-US" sz="1800" b="1" dirty="0" smtClean="0">
                <a:solidFill>
                  <a:schemeClr val="tx2">
                    <a:lumMod val="75000"/>
                  </a:schemeClr>
                </a:solidFill>
                <a:latin typeface="Andale Mono" charset="0"/>
                <a:ea typeface="Andale Mono" charset="0"/>
                <a:cs typeface="Andale Mono" charset="0"/>
              </a:rPr>
              <a:t/>
            </a:r>
            <a:br>
              <a:rPr lang="en-US" sz="1800" b="1" dirty="0" smtClean="0">
                <a:solidFill>
                  <a:schemeClr val="tx2">
                    <a:lumMod val="75000"/>
                  </a:schemeClr>
                </a:solidFill>
                <a:latin typeface="Andale Mono" charset="0"/>
                <a:ea typeface="Andale Mono" charset="0"/>
                <a:cs typeface="Andale Mono" charset="0"/>
              </a:rPr>
            </a:br>
            <a:r>
              <a:rPr lang="en-US" sz="1800" b="1" dirty="0" err="1">
                <a:solidFill>
                  <a:schemeClr val="tx2">
                    <a:lumMod val="75000"/>
                  </a:schemeClr>
                </a:solidFill>
                <a:latin typeface="Andale Mono" charset="0"/>
                <a:ea typeface="Andale Mono" charset="0"/>
                <a:cs typeface="Andale Mono" charset="0"/>
              </a:rPr>
              <a:t>srun</a:t>
            </a:r>
            <a:r>
              <a:rPr lang="en-US" sz="1800" b="1" dirty="0">
                <a:solidFill>
                  <a:schemeClr val="tx2">
                    <a:lumMod val="75000"/>
                  </a:schemeClr>
                </a:solidFill>
                <a:latin typeface="Andale Mono" charset="0"/>
                <a:ea typeface="Andale Mono" charset="0"/>
                <a:cs typeface="Andale Mono" charset="0"/>
              </a:rPr>
              <a:t> -n 8 -c 1 python </a:t>
            </a:r>
            <a:r>
              <a:rPr lang="en-US" sz="1800" b="1" dirty="0" err="1" smtClean="0">
                <a:solidFill>
                  <a:schemeClr val="tx2">
                    <a:lumMod val="75000"/>
                  </a:schemeClr>
                </a:solidFill>
                <a:latin typeface="Andale Mono" charset="0"/>
                <a:ea typeface="Andale Mono" charset="0"/>
                <a:cs typeface="Andale Mono" charset="0"/>
              </a:rPr>
              <a:t>builtins_mpi_pi.py</a:t>
            </a:r>
            <a:r>
              <a:rPr lang="en-US" sz="1800" b="1" dirty="0" smtClean="0">
                <a:solidFill>
                  <a:schemeClr val="tx2">
                    <a:lumMod val="75000"/>
                  </a:schemeClr>
                </a:solidFill>
                <a:latin typeface="Andale Mono" charset="0"/>
                <a:ea typeface="Andale Mono" charset="0"/>
                <a:cs typeface="Andale Mono" charset="0"/>
              </a:rPr>
              <a:t/>
            </a:r>
            <a:br>
              <a:rPr lang="en-US" sz="1800" b="1" dirty="0" smtClean="0">
                <a:solidFill>
                  <a:schemeClr val="tx2">
                    <a:lumMod val="75000"/>
                  </a:schemeClr>
                </a:solidFill>
                <a:latin typeface="Andale Mono" charset="0"/>
                <a:ea typeface="Andale Mono" charset="0"/>
                <a:cs typeface="Andale Mono" charset="0"/>
              </a:rPr>
            </a:br>
            <a:r>
              <a:rPr lang="en-US" sz="1800" b="1" dirty="0" err="1">
                <a:solidFill>
                  <a:schemeClr val="tx2">
                    <a:lumMod val="75000"/>
                  </a:schemeClr>
                </a:solidFill>
                <a:latin typeface="Andale Mono" charset="0"/>
                <a:ea typeface="Andale Mono" charset="0"/>
                <a:cs typeface="Andale Mono" charset="0"/>
              </a:rPr>
              <a:t>srun</a:t>
            </a:r>
            <a:r>
              <a:rPr lang="en-US" sz="1800" b="1" dirty="0">
                <a:solidFill>
                  <a:schemeClr val="tx2">
                    <a:lumMod val="75000"/>
                  </a:schemeClr>
                </a:solidFill>
                <a:latin typeface="Andale Mono" charset="0"/>
                <a:ea typeface="Andale Mono" charset="0"/>
                <a:cs typeface="Andale Mono" charset="0"/>
              </a:rPr>
              <a:t> -n </a:t>
            </a:r>
            <a:r>
              <a:rPr lang="en-US" sz="1800" b="1" dirty="0" smtClean="0">
                <a:solidFill>
                  <a:schemeClr val="tx2">
                    <a:lumMod val="75000"/>
                  </a:schemeClr>
                </a:solidFill>
                <a:latin typeface="Andale Mono" charset="0"/>
                <a:ea typeface="Andale Mono" charset="0"/>
                <a:cs typeface="Andale Mono" charset="0"/>
              </a:rPr>
              <a:t>16 </a:t>
            </a:r>
            <a:r>
              <a:rPr lang="en-US" sz="1800" b="1" dirty="0">
                <a:solidFill>
                  <a:schemeClr val="tx2">
                    <a:lumMod val="75000"/>
                  </a:schemeClr>
                </a:solidFill>
                <a:latin typeface="Andale Mono" charset="0"/>
                <a:ea typeface="Andale Mono" charset="0"/>
                <a:cs typeface="Andale Mono" charset="0"/>
              </a:rPr>
              <a:t>-c 1 python </a:t>
            </a:r>
            <a:r>
              <a:rPr lang="en-US" sz="1800" b="1" dirty="0" err="1" smtClean="0">
                <a:solidFill>
                  <a:schemeClr val="tx2">
                    <a:lumMod val="75000"/>
                  </a:schemeClr>
                </a:solidFill>
                <a:latin typeface="Andale Mono" charset="0"/>
                <a:ea typeface="Andale Mono" charset="0"/>
                <a:cs typeface="Andale Mono" charset="0"/>
              </a:rPr>
              <a:t>builtins_mpi_pi.py</a:t>
            </a:r>
            <a:endParaRPr lang="en-US" sz="1800" b="1" dirty="0">
              <a:solidFill>
                <a:schemeClr val="tx2">
                  <a:lumMod val="75000"/>
                </a:schemeClr>
              </a:solidFill>
              <a:latin typeface="Andale Mono" charset="0"/>
              <a:ea typeface="Andale Mono" charset="0"/>
              <a:cs typeface="Andale Mono" charset="0"/>
            </a:endParaRPr>
          </a:p>
          <a:p>
            <a:pPr marL="571500" indent="-457200">
              <a:buFont typeface="+mj-lt"/>
              <a:buAutoNum type="arabicPeriod" startAt="6"/>
            </a:pPr>
            <a:endParaRPr lang="en-US" sz="1800" b="1" dirty="0">
              <a:solidFill>
                <a:schemeClr val="tx2">
                  <a:lumMod val="75000"/>
                </a:schemeClr>
              </a:solidFill>
              <a:latin typeface="Andale Mono" charset="0"/>
              <a:ea typeface="Andale Mono" charset="0"/>
              <a:cs typeface="Andale Mono" charset="0"/>
            </a:endParaRPr>
          </a:p>
          <a:p>
            <a:pPr marL="571500" indent="-457200">
              <a:buFont typeface="+mj-lt"/>
              <a:buAutoNum type="arabicPeriod" startAt="6"/>
            </a:pPr>
            <a:r>
              <a:rPr lang="en-US" dirty="0" smtClean="0">
                <a:solidFill>
                  <a:prstClr val="black"/>
                </a:solidFill>
              </a:rPr>
              <a:t>Run </a:t>
            </a:r>
            <a:r>
              <a:rPr lang="en-US" dirty="0" err="1" smtClean="0">
                <a:solidFill>
                  <a:prstClr val="black"/>
                </a:solidFill>
              </a:rPr>
              <a:t>threads_pi.py</a:t>
            </a:r>
            <a:r>
              <a:rPr lang="en-US" dirty="0" smtClean="0">
                <a:solidFill>
                  <a:prstClr val="black"/>
                </a:solidFill>
              </a:rPr>
              <a:t> with 1, 8, and 16 threads with the same sample count:</a:t>
            </a:r>
            <a:br>
              <a:rPr lang="en-US" dirty="0" smtClean="0">
                <a:solidFill>
                  <a:prstClr val="black"/>
                </a:solidFill>
              </a:rPr>
            </a:br>
            <a:r>
              <a:rPr lang="en-US" sz="1800" b="1" dirty="0">
                <a:solidFill>
                  <a:schemeClr val="tx2">
                    <a:lumMod val="75000"/>
                  </a:schemeClr>
                </a:solidFill>
                <a:latin typeface="Andale Mono" charset="0"/>
                <a:ea typeface="Andale Mono" charset="0"/>
                <a:cs typeface="Andale Mono" charset="0"/>
              </a:rPr>
              <a:t>./</a:t>
            </a:r>
            <a:r>
              <a:rPr lang="en-US" sz="1800" b="1" dirty="0" err="1">
                <a:solidFill>
                  <a:schemeClr val="tx2">
                    <a:lumMod val="75000"/>
                  </a:schemeClr>
                </a:solidFill>
                <a:latin typeface="Andale Mono" charset="0"/>
                <a:ea typeface="Andale Mono" charset="0"/>
                <a:cs typeface="Andale Mono" charset="0"/>
              </a:rPr>
              <a:t>threads_pi.py</a:t>
            </a:r>
            <a:r>
              <a:rPr lang="en-US" sz="1800" b="1" dirty="0">
                <a:solidFill>
                  <a:schemeClr val="tx2">
                    <a:lumMod val="75000"/>
                  </a:schemeClr>
                </a:solidFill>
                <a:latin typeface="Andale Mono" charset="0"/>
                <a:ea typeface="Andale Mono" charset="0"/>
                <a:cs typeface="Andale Mono" charset="0"/>
              </a:rPr>
              <a:t> 12000000 1</a:t>
            </a:r>
            <a:r>
              <a:rPr lang="en-US" sz="1800" b="1" dirty="0" smtClean="0">
                <a:solidFill>
                  <a:schemeClr val="tx2">
                    <a:lumMod val="75000"/>
                  </a:schemeClr>
                </a:solidFill>
                <a:latin typeface="Andale Mono" charset="0"/>
                <a:ea typeface="Andale Mono" charset="0"/>
                <a:cs typeface="Andale Mono" charset="0"/>
              </a:rPr>
              <a:t/>
            </a:r>
            <a:br>
              <a:rPr lang="en-US" sz="1800" b="1" dirty="0" smtClean="0">
                <a:solidFill>
                  <a:schemeClr val="tx2">
                    <a:lumMod val="75000"/>
                  </a:schemeClr>
                </a:solidFill>
                <a:latin typeface="Andale Mono" charset="0"/>
                <a:ea typeface="Andale Mono" charset="0"/>
                <a:cs typeface="Andale Mono" charset="0"/>
              </a:rPr>
            </a:br>
            <a:r>
              <a:rPr lang="en-US" sz="1800" b="1" dirty="0" smtClean="0">
                <a:solidFill>
                  <a:schemeClr val="tx2">
                    <a:lumMod val="75000"/>
                  </a:schemeClr>
                </a:solidFill>
                <a:latin typeface="Andale Mono" charset="0"/>
                <a:ea typeface="Andale Mono" charset="0"/>
                <a:cs typeface="Andale Mono" charset="0"/>
              </a:rPr>
              <a:t>./</a:t>
            </a:r>
            <a:r>
              <a:rPr lang="en-US" sz="1800" b="1" dirty="0" err="1">
                <a:solidFill>
                  <a:schemeClr val="tx2">
                    <a:lumMod val="75000"/>
                  </a:schemeClr>
                </a:solidFill>
                <a:latin typeface="Andale Mono" charset="0"/>
                <a:ea typeface="Andale Mono" charset="0"/>
                <a:cs typeface="Andale Mono" charset="0"/>
              </a:rPr>
              <a:t>threads_pi.py</a:t>
            </a:r>
            <a:r>
              <a:rPr lang="en-US" sz="1800" b="1" dirty="0">
                <a:solidFill>
                  <a:schemeClr val="tx2">
                    <a:lumMod val="75000"/>
                  </a:schemeClr>
                </a:solidFill>
                <a:latin typeface="Andale Mono" charset="0"/>
                <a:ea typeface="Andale Mono" charset="0"/>
                <a:cs typeface="Andale Mono" charset="0"/>
              </a:rPr>
              <a:t> 12000000 </a:t>
            </a:r>
            <a:r>
              <a:rPr lang="en-US" sz="1800" b="1" dirty="0" smtClean="0">
                <a:solidFill>
                  <a:schemeClr val="tx2">
                    <a:lumMod val="75000"/>
                  </a:schemeClr>
                </a:solidFill>
                <a:latin typeface="Andale Mono" charset="0"/>
                <a:ea typeface="Andale Mono" charset="0"/>
                <a:cs typeface="Andale Mono" charset="0"/>
              </a:rPr>
              <a:t>8</a:t>
            </a:r>
            <a:br>
              <a:rPr lang="en-US" sz="1800" b="1" dirty="0" smtClean="0">
                <a:solidFill>
                  <a:schemeClr val="tx2">
                    <a:lumMod val="75000"/>
                  </a:schemeClr>
                </a:solidFill>
                <a:latin typeface="Andale Mono" charset="0"/>
                <a:ea typeface="Andale Mono" charset="0"/>
                <a:cs typeface="Andale Mono" charset="0"/>
              </a:rPr>
            </a:br>
            <a:r>
              <a:rPr lang="en-US" sz="1800" b="1" dirty="0">
                <a:solidFill>
                  <a:schemeClr val="tx2">
                    <a:lumMod val="75000"/>
                  </a:schemeClr>
                </a:solidFill>
                <a:latin typeface="Andale Mono" charset="0"/>
                <a:ea typeface="Andale Mono" charset="0"/>
                <a:cs typeface="Andale Mono" charset="0"/>
              </a:rPr>
              <a:t>./</a:t>
            </a:r>
            <a:r>
              <a:rPr lang="en-US" sz="1800" b="1" dirty="0" err="1">
                <a:solidFill>
                  <a:schemeClr val="tx2">
                    <a:lumMod val="75000"/>
                  </a:schemeClr>
                </a:solidFill>
                <a:latin typeface="Andale Mono" charset="0"/>
                <a:ea typeface="Andale Mono" charset="0"/>
                <a:cs typeface="Andale Mono" charset="0"/>
              </a:rPr>
              <a:t>threads_pi.py</a:t>
            </a:r>
            <a:r>
              <a:rPr lang="en-US" sz="1800" b="1" dirty="0">
                <a:solidFill>
                  <a:schemeClr val="tx2">
                    <a:lumMod val="75000"/>
                  </a:schemeClr>
                </a:solidFill>
                <a:latin typeface="Andale Mono" charset="0"/>
                <a:ea typeface="Andale Mono" charset="0"/>
                <a:cs typeface="Andale Mono" charset="0"/>
              </a:rPr>
              <a:t> 12000000 </a:t>
            </a:r>
            <a:r>
              <a:rPr lang="en-US" sz="1800" b="1" dirty="0" smtClean="0">
                <a:solidFill>
                  <a:schemeClr val="tx2">
                    <a:lumMod val="75000"/>
                  </a:schemeClr>
                </a:solidFill>
                <a:latin typeface="Andale Mono" charset="0"/>
                <a:ea typeface="Andale Mono" charset="0"/>
                <a:cs typeface="Andale Mono" charset="0"/>
              </a:rPr>
              <a:t>16</a:t>
            </a:r>
          </a:p>
          <a:p>
            <a:pPr marL="571500" indent="-457200">
              <a:buFont typeface="+mj-lt"/>
              <a:buAutoNum type="arabicPeriod" startAt="6"/>
            </a:pPr>
            <a:r>
              <a:rPr lang="en-US" dirty="0" smtClean="0"/>
              <a:t>What does this tell us about native Python threads?</a:t>
            </a:r>
            <a:endParaRPr lang="en-US" b="1" dirty="0" smtClean="0">
              <a:solidFill>
                <a:schemeClr val="tx2">
                  <a:lumMod val="75000"/>
                </a:schemeClr>
              </a:solidFill>
              <a:latin typeface="Andale Mono" charset="0"/>
              <a:ea typeface="Andale Mono" charset="0"/>
              <a:cs typeface="Andale Mono" charset="0"/>
            </a:endParaRPr>
          </a:p>
          <a:p>
            <a:pPr marL="571500" indent="-457200">
              <a:buFont typeface="+mj-lt"/>
              <a:buAutoNum type="arabicPeriod" startAt="6"/>
            </a:pPr>
            <a:endParaRPr lang="en-US" sz="1800" b="1" dirty="0">
              <a:solidFill>
                <a:schemeClr val="tx2">
                  <a:lumMod val="75000"/>
                </a:schemeClr>
              </a:solidFill>
              <a:latin typeface="Andale Mono" charset="0"/>
              <a:ea typeface="Andale Mono" charset="0"/>
              <a:cs typeface="Andale Mono" charset="0"/>
            </a:endParaRPr>
          </a:p>
          <a:p>
            <a:pPr marL="571500" indent="-457200">
              <a:buFont typeface="+mj-lt"/>
              <a:buAutoNum type="arabicPeriod" startAt="6"/>
            </a:pPr>
            <a:endParaRPr lang="en-US" sz="1800" dirty="0"/>
          </a:p>
          <a:p>
            <a:pPr marL="571500" indent="-457200">
              <a:buFont typeface="+mj-lt"/>
              <a:buAutoNum type="arabicPeriod" startAt="6"/>
            </a:pPr>
            <a:endParaRPr lang="en-US" sz="1800" b="1" dirty="0">
              <a:solidFill>
                <a:schemeClr val="tx2">
                  <a:lumMod val="75000"/>
                </a:schemeClr>
              </a:solidFill>
              <a:latin typeface="Andale Mono" charset="0"/>
              <a:ea typeface="Andale Mono" charset="0"/>
              <a:cs typeface="Andale Mono" charset="0"/>
            </a:endParaRPr>
          </a:p>
        </p:txBody>
      </p:sp>
      <p:sp>
        <p:nvSpPr>
          <p:cNvPr id="4" name="Slide Number Placeholder 3"/>
          <p:cNvSpPr>
            <a:spLocks noGrp="1"/>
          </p:cNvSpPr>
          <p:nvPr>
            <p:ph type="sldNum" idx="12"/>
          </p:nvPr>
        </p:nvSpPr>
        <p:spPr/>
        <p:txBody>
          <a:bodyPr/>
          <a:lstStyle/>
          <a:p>
            <a:pPr>
              <a:spcAft>
                <a:spcPts val="0"/>
              </a:spcAft>
            </a:pPr>
            <a:fld id="{00000000-1234-1234-1234-123412341234}" type="slidenum">
              <a:rPr lang="uk-UA" smtClean="0"/>
              <a:pPr>
                <a:spcAft>
                  <a:spcPts val="0"/>
                </a:spcAft>
              </a:pPr>
              <a:t>65</a:t>
            </a:fld>
            <a:endParaRPr lang="uk-UA"/>
          </a:p>
        </p:txBody>
      </p:sp>
    </p:spTree>
    <p:extLst>
      <p:ext uri="{BB962C8B-B14F-4D97-AF65-F5344CB8AC3E}">
        <p14:creationId xmlns:p14="http://schemas.microsoft.com/office/powerpoint/2010/main" val="1023343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Shape 309"/>
          <p:cNvPicPr preferRelativeResize="0"/>
          <p:nvPr/>
        </p:nvPicPr>
        <p:blipFill>
          <a:blip r:embed="rId3">
            <a:alphaModFix/>
          </a:blip>
          <a:stretch>
            <a:fillRect/>
          </a:stretch>
        </p:blipFill>
        <p:spPr>
          <a:xfrm>
            <a:off x="4220262" y="4459726"/>
            <a:ext cx="2137300" cy="953200"/>
          </a:xfrm>
          <a:prstGeom prst="rect">
            <a:avLst/>
          </a:prstGeom>
          <a:noFill/>
          <a:ln>
            <a:noFill/>
          </a:ln>
        </p:spPr>
      </p:pic>
      <p:sp>
        <p:nvSpPr>
          <p:cNvPr id="310" name="Shape 310"/>
          <p:cNvSpPr txBox="1">
            <a:spLocks noGrp="1"/>
          </p:cNvSpPr>
          <p:nvPr>
            <p:ph type="title"/>
          </p:nvPr>
        </p:nvSpPr>
        <p:spPr>
          <a:xfrm>
            <a:off x="234607" y="211617"/>
            <a:ext cx="11357841" cy="763500"/>
          </a:xfrm>
        </p:spPr>
        <p:txBody>
          <a:bodyPr/>
          <a:lstStyle/>
          <a:p>
            <a:r>
              <a:rPr lang="en" smtClean="0">
                <a:sym typeface="Helvetica Neue"/>
              </a:rPr>
              <a:t>Basic Profiling: cProfile &amp; SnakeViz</a:t>
            </a:r>
            <a:endParaRPr lang="en">
              <a:sym typeface="Helvetica Neue"/>
            </a:endParaRPr>
          </a:p>
        </p:txBody>
      </p:sp>
      <p:sp>
        <p:nvSpPr>
          <p:cNvPr id="311" name="Shape 311"/>
          <p:cNvSpPr txBox="1">
            <a:spLocks noGrp="1"/>
          </p:cNvSpPr>
          <p:nvPr>
            <p:ph type="sldNum" idx="12"/>
          </p:nvPr>
        </p:nvSpPr>
        <p:spPr/>
        <p:txBody>
          <a:bodyPr/>
          <a:lstStyle/>
          <a:p>
            <a:fld id="{00000000-1234-1234-1234-123412341234}" type="slidenum">
              <a:rPr lang="is-IS" smtClean="0"/>
              <a:pPr/>
              <a:t>66</a:t>
            </a:fld>
            <a:endParaRPr lang="is-IS"/>
          </a:p>
        </p:txBody>
      </p:sp>
      <p:sp>
        <p:nvSpPr>
          <p:cNvPr id="312" name="Shape 312"/>
          <p:cNvSpPr txBox="1"/>
          <p:nvPr/>
        </p:nvSpPr>
        <p:spPr>
          <a:xfrm>
            <a:off x="234607" y="514865"/>
            <a:ext cx="9447692" cy="60570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2400" b="1" dirty="0" err="1">
                <a:latin typeface="Helvetica Neue"/>
                <a:ea typeface="Helvetica Neue"/>
                <a:cs typeface="Helvetica Neue"/>
                <a:sym typeface="Helvetica Neue"/>
              </a:rPr>
              <a:t>cProfile</a:t>
            </a:r>
            <a:endParaRPr sz="2400" b="1" dirty="0">
              <a:latin typeface="Helvetica Neue"/>
              <a:ea typeface="Helvetica Neue"/>
              <a:cs typeface="Helvetica Neue"/>
              <a:sym typeface="Helvetica Neue"/>
            </a:endParaRPr>
          </a:p>
          <a:p>
            <a:pPr>
              <a:spcBef>
                <a:spcPts val="0"/>
              </a:spcBef>
              <a:spcAft>
                <a:spcPts val="0"/>
              </a:spcAft>
            </a:pPr>
            <a:r>
              <a:rPr lang="en" dirty="0">
                <a:latin typeface="Helvetica Neue"/>
                <a:ea typeface="Helvetica Neue"/>
                <a:cs typeface="Helvetica Neue"/>
                <a:sym typeface="Helvetica Neue"/>
              </a:rPr>
              <a:t>Low-overhead profiler, from standard library.</a:t>
            </a:r>
            <a:endParaRPr dirty="0">
              <a:latin typeface="Helvetica Neue"/>
              <a:ea typeface="Helvetica Neue"/>
              <a:cs typeface="Helvetica Neue"/>
              <a:sym typeface="Helvetica Neue"/>
            </a:endParaRPr>
          </a:p>
          <a:p>
            <a:pPr>
              <a:spcBef>
                <a:spcPts val="0"/>
              </a:spcBef>
              <a:spcAft>
                <a:spcPts val="0"/>
              </a:spcAft>
            </a:pPr>
            <a:r>
              <a:rPr lang="en" dirty="0">
                <a:latin typeface="Helvetica Neue"/>
                <a:ea typeface="Helvetica Neue"/>
                <a:cs typeface="Helvetica Neue"/>
                <a:sym typeface="Helvetica Neue"/>
              </a:rPr>
              <a:t>Outputs statistics on what your code is doing:</a:t>
            </a:r>
            <a:endParaRPr dirty="0">
              <a:latin typeface="Helvetica Neue"/>
              <a:ea typeface="Helvetica Neue"/>
              <a:cs typeface="Helvetica Neue"/>
              <a:sym typeface="Helvetica Neue"/>
            </a:endParaRPr>
          </a:p>
          <a:p>
            <a:pPr>
              <a:spcBef>
                <a:spcPts val="0"/>
              </a:spcBef>
              <a:spcAft>
                <a:spcPts val="0"/>
              </a:spcAft>
            </a:pPr>
            <a:r>
              <a:rPr lang="en" dirty="0">
                <a:latin typeface="Helvetica Neue"/>
                <a:ea typeface="Helvetica Neue"/>
                <a:cs typeface="Helvetica Neue"/>
                <a:sym typeface="Helvetica Neue"/>
              </a:rPr>
              <a:t>	Number of function calls,</a:t>
            </a:r>
            <a:endParaRPr dirty="0">
              <a:latin typeface="Helvetica Neue"/>
              <a:ea typeface="Helvetica Neue"/>
              <a:cs typeface="Helvetica Neue"/>
              <a:sym typeface="Helvetica Neue"/>
            </a:endParaRPr>
          </a:p>
          <a:p>
            <a:pPr>
              <a:spcBef>
                <a:spcPts val="0"/>
              </a:spcBef>
              <a:spcAft>
                <a:spcPts val="0"/>
              </a:spcAft>
            </a:pPr>
            <a:r>
              <a:rPr lang="en" dirty="0">
                <a:latin typeface="Helvetica Neue"/>
                <a:ea typeface="Helvetica Neue"/>
                <a:cs typeface="Helvetica Neue"/>
                <a:sym typeface="Helvetica Neue"/>
              </a:rPr>
              <a:t>	Total time spend in functions,</a:t>
            </a:r>
            <a:endParaRPr dirty="0">
              <a:latin typeface="Helvetica Neue"/>
              <a:ea typeface="Helvetica Neue"/>
              <a:cs typeface="Helvetica Neue"/>
              <a:sym typeface="Helvetica Neue"/>
            </a:endParaRPr>
          </a:p>
          <a:p>
            <a:pPr>
              <a:spcBef>
                <a:spcPts val="0"/>
              </a:spcBef>
              <a:spcAft>
                <a:spcPts val="0"/>
              </a:spcAft>
            </a:pPr>
            <a:r>
              <a:rPr lang="en" dirty="0">
                <a:latin typeface="Helvetica Neue"/>
                <a:ea typeface="Helvetica Neue"/>
                <a:cs typeface="Helvetica Neue"/>
                <a:sym typeface="Helvetica Neue"/>
              </a:rPr>
              <a:t>	Time per function call, etc</a:t>
            </a:r>
            <a:r>
              <a:rPr lang="en" dirty="0" smtClean="0">
                <a:latin typeface="Helvetica Neue"/>
                <a:ea typeface="Helvetica Neue"/>
                <a:cs typeface="Helvetica Neue"/>
                <a:sym typeface="Helvetica Neue"/>
              </a:rPr>
              <a:t>.</a:t>
            </a:r>
            <a:endParaRPr lang="en-US" dirty="0">
              <a:latin typeface="Helvetica Neue"/>
              <a:ea typeface="Helvetica Neue"/>
              <a:cs typeface="Helvetica Neue"/>
              <a:sym typeface="Helvetica Neue"/>
            </a:endParaRPr>
          </a:p>
          <a:p>
            <a:pPr>
              <a:spcBef>
                <a:spcPts val="0"/>
              </a:spcBef>
              <a:spcAft>
                <a:spcPts val="0"/>
              </a:spcAft>
            </a:pPr>
            <a:r>
              <a:rPr lang="en" u="sng" dirty="0" smtClean="0">
                <a:solidFill>
                  <a:schemeClr val="hlink"/>
                </a:solidFill>
                <a:latin typeface="Helvetica Neue"/>
                <a:ea typeface="Helvetica Neue"/>
                <a:cs typeface="Helvetica Neue"/>
                <a:sym typeface="Helvetica Neue"/>
                <a:hlinkClick r:id="rId4"/>
              </a:rPr>
              <a:t>[</a:t>
            </a:r>
            <a:r>
              <a:rPr lang="en" u="sng" dirty="0">
                <a:solidFill>
                  <a:schemeClr val="hlink"/>
                </a:solidFill>
                <a:latin typeface="Helvetica Neue"/>
                <a:ea typeface="Helvetica Neue"/>
                <a:cs typeface="Helvetica Neue"/>
                <a:sym typeface="Helvetica Neue"/>
                <a:hlinkClick r:id="rId4"/>
              </a:rPr>
              <a:t>https://docs.python.org/2/library/debug.html</a:t>
            </a:r>
            <a:r>
              <a:rPr lang="en" u="sng" dirty="0" smtClean="0">
                <a:solidFill>
                  <a:schemeClr val="hlink"/>
                </a:solidFill>
                <a:latin typeface="Helvetica Neue"/>
                <a:ea typeface="Helvetica Neue"/>
                <a:cs typeface="Helvetica Neue"/>
                <a:sym typeface="Helvetica Neue"/>
                <a:hlinkClick r:id="rId4"/>
              </a:rPr>
              <a:t>]</a:t>
            </a:r>
            <a:r>
              <a:rPr lang="en-US" dirty="0">
                <a:latin typeface="Helvetica Neue"/>
                <a:ea typeface="Helvetica Neue"/>
                <a:cs typeface="Helvetica Neue"/>
                <a:sym typeface="Helvetica Neue"/>
              </a:rPr>
              <a:t/>
            </a:r>
            <a:br>
              <a:rPr lang="en-US" dirty="0">
                <a:latin typeface="Helvetica Neue"/>
                <a:ea typeface="Helvetica Neue"/>
                <a:cs typeface="Helvetica Neue"/>
                <a:sym typeface="Helvetica Neue"/>
              </a:rPr>
            </a:br>
            <a:r>
              <a:rPr lang="en" u="sng" dirty="0" smtClean="0">
                <a:solidFill>
                  <a:schemeClr val="hlink"/>
                </a:solidFill>
                <a:latin typeface="Helvetica Neue"/>
                <a:ea typeface="Helvetica Neue"/>
                <a:cs typeface="Helvetica Neue"/>
                <a:sym typeface="Helvetica Neue"/>
                <a:hlinkClick r:id="rId5"/>
              </a:rPr>
              <a:t>[</a:t>
            </a:r>
            <a:r>
              <a:rPr lang="en" u="sng" dirty="0">
                <a:solidFill>
                  <a:schemeClr val="hlink"/>
                </a:solidFill>
                <a:latin typeface="Helvetica Neue"/>
                <a:ea typeface="Helvetica Neue"/>
                <a:cs typeface="Helvetica Neue"/>
                <a:sym typeface="Helvetica Neue"/>
                <a:hlinkClick r:id="rId5"/>
              </a:rPr>
              <a:t>https://docs.python.org/2/library/profile.html#module-cProfile</a:t>
            </a:r>
            <a:r>
              <a:rPr lang="en" u="sng" dirty="0" smtClean="0">
                <a:solidFill>
                  <a:schemeClr val="hlink"/>
                </a:solidFill>
                <a:latin typeface="Helvetica Neue"/>
                <a:ea typeface="Helvetica Neue"/>
                <a:cs typeface="Helvetica Neue"/>
                <a:sym typeface="Helvetica Neue"/>
                <a:hlinkClick r:id="rId5"/>
              </a:rPr>
              <a:t>]</a:t>
            </a:r>
            <a:r>
              <a:rPr lang="en-US" dirty="0">
                <a:latin typeface="Helvetica Neue"/>
                <a:ea typeface="Helvetica Neue"/>
                <a:cs typeface="Helvetica Neue"/>
                <a:sym typeface="Helvetica Neue"/>
              </a:rPr>
              <a:t/>
            </a:r>
            <a:br>
              <a:rPr lang="en-US" dirty="0">
                <a:latin typeface="Helvetica Neue"/>
                <a:ea typeface="Helvetica Neue"/>
                <a:cs typeface="Helvetica Neue"/>
                <a:sym typeface="Helvetica Neue"/>
              </a:rPr>
            </a:br>
            <a:r>
              <a:rPr lang="en" u="sng" dirty="0" smtClean="0">
                <a:solidFill>
                  <a:schemeClr val="hlink"/>
                </a:solidFill>
                <a:latin typeface="Helvetica Neue"/>
                <a:ea typeface="Helvetica Neue"/>
                <a:cs typeface="Helvetica Neue"/>
                <a:sym typeface="Helvetica Neue"/>
                <a:hlinkClick r:id="rId6"/>
              </a:rPr>
              <a:t>[</a:t>
            </a:r>
            <a:r>
              <a:rPr lang="en" u="sng" dirty="0">
                <a:solidFill>
                  <a:schemeClr val="hlink"/>
                </a:solidFill>
                <a:latin typeface="Helvetica Neue"/>
                <a:ea typeface="Helvetica Neue"/>
                <a:cs typeface="Helvetica Neue"/>
                <a:sym typeface="Helvetica Neue"/>
                <a:hlinkClick r:id="rId6"/>
              </a:rPr>
              <a:t>https://docs.python.org/2/library/profile.html#the-stats-class]</a:t>
            </a:r>
            <a:endParaRPr dirty="0">
              <a:latin typeface="Helvetica Neue"/>
              <a:ea typeface="Helvetica Neue"/>
              <a:cs typeface="Helvetica Neue"/>
              <a:sym typeface="Helvetica Neue"/>
            </a:endParaRPr>
          </a:p>
          <a:p>
            <a:pPr>
              <a:spcBef>
                <a:spcPts val="0"/>
              </a:spcBef>
              <a:spcAft>
                <a:spcPts val="0"/>
              </a:spcAft>
            </a:pPr>
            <a:endParaRPr dirty="0">
              <a:latin typeface="Helvetica Neue"/>
              <a:ea typeface="Helvetica Neue"/>
              <a:cs typeface="Helvetica Neue"/>
              <a:sym typeface="Helvetica Neue"/>
            </a:endParaRPr>
          </a:p>
          <a:p>
            <a:pPr>
              <a:spcBef>
                <a:spcPts val="0"/>
              </a:spcBef>
              <a:spcAft>
                <a:spcPts val="0"/>
              </a:spcAft>
              <a:buClr>
                <a:schemeClr val="dk1"/>
              </a:buClr>
              <a:buSzPts val="1100"/>
            </a:pPr>
            <a:r>
              <a:rPr lang="en" sz="2400" b="1" dirty="0" err="1">
                <a:solidFill>
                  <a:schemeClr val="dk1"/>
                </a:solidFill>
                <a:latin typeface="Helvetica Neue"/>
                <a:ea typeface="Helvetica Neue"/>
                <a:cs typeface="Helvetica Neue"/>
                <a:sym typeface="Helvetica Neue"/>
              </a:rPr>
              <a:t>SnakeViz</a:t>
            </a:r>
            <a:endParaRPr sz="2400" b="1" dirty="0">
              <a:solidFill>
                <a:schemeClr val="dk1"/>
              </a:solidFill>
              <a:latin typeface="Helvetica Neue"/>
              <a:ea typeface="Helvetica Neue"/>
              <a:cs typeface="Helvetica Neue"/>
              <a:sym typeface="Helvetica Neue"/>
            </a:endParaRPr>
          </a:p>
          <a:p>
            <a:pPr>
              <a:spcBef>
                <a:spcPts val="0"/>
              </a:spcBef>
              <a:spcAft>
                <a:spcPts val="0"/>
              </a:spcAft>
            </a:pPr>
            <a:r>
              <a:rPr lang="en" dirty="0">
                <a:solidFill>
                  <a:schemeClr val="dk1"/>
                </a:solidFill>
                <a:latin typeface="Helvetica Neue"/>
                <a:ea typeface="Helvetica Neue"/>
                <a:cs typeface="Helvetica Neue"/>
                <a:sym typeface="Helvetica Neue"/>
              </a:rPr>
              <a:t>Lets you visualize </a:t>
            </a:r>
            <a:r>
              <a:rPr lang="en" dirty="0" err="1">
                <a:solidFill>
                  <a:schemeClr val="dk1"/>
                </a:solidFill>
                <a:latin typeface="Helvetica Neue"/>
                <a:ea typeface="Helvetica Neue"/>
                <a:cs typeface="Helvetica Neue"/>
                <a:sym typeface="Helvetica Neue"/>
              </a:rPr>
              <a:t>cProfile</a:t>
            </a:r>
            <a:r>
              <a:rPr lang="en" dirty="0">
                <a:solidFill>
                  <a:schemeClr val="dk1"/>
                </a:solidFill>
                <a:latin typeface="Helvetica Neue"/>
                <a:ea typeface="Helvetica Neue"/>
                <a:cs typeface="Helvetica Neue"/>
                <a:sym typeface="Helvetica Neue"/>
              </a:rPr>
              <a:t> output in a browser:</a:t>
            </a:r>
            <a:endParaRPr dirty="0">
              <a:solidFill>
                <a:schemeClr val="dk1"/>
              </a:solidFill>
              <a:latin typeface="Helvetica Neue"/>
              <a:ea typeface="Helvetica Neue"/>
              <a:cs typeface="Helvetica Neue"/>
              <a:sym typeface="Helvetica Neue"/>
            </a:endParaRPr>
          </a:p>
          <a:p>
            <a:pPr>
              <a:spcBef>
                <a:spcPts val="0"/>
              </a:spcBef>
              <a:spcAft>
                <a:spcPts val="0"/>
              </a:spcAft>
            </a:pPr>
            <a:r>
              <a:rPr lang="en" dirty="0">
                <a:solidFill>
                  <a:schemeClr val="dk1"/>
                </a:solidFill>
                <a:latin typeface="Helvetica Neue"/>
                <a:ea typeface="Helvetica Neue"/>
                <a:cs typeface="Helvetica Neue"/>
                <a:sym typeface="Helvetica Neue"/>
              </a:rPr>
              <a:t>	Statistics mentioned above.</a:t>
            </a:r>
            <a:endParaRPr dirty="0">
              <a:solidFill>
                <a:schemeClr val="dk1"/>
              </a:solidFill>
              <a:latin typeface="Helvetica Neue"/>
              <a:ea typeface="Helvetica Neue"/>
              <a:cs typeface="Helvetica Neue"/>
              <a:sym typeface="Helvetica Neue"/>
            </a:endParaRPr>
          </a:p>
          <a:p>
            <a:pPr>
              <a:spcBef>
                <a:spcPts val="0"/>
              </a:spcBef>
              <a:spcAft>
                <a:spcPts val="0"/>
              </a:spcAft>
            </a:pPr>
            <a:r>
              <a:rPr lang="en" dirty="0">
                <a:solidFill>
                  <a:schemeClr val="dk1"/>
                </a:solidFill>
                <a:latin typeface="Helvetica Neue"/>
                <a:ea typeface="Helvetica Neue"/>
                <a:cs typeface="Helvetica Neue"/>
                <a:sym typeface="Helvetica Neue"/>
              </a:rPr>
              <a:t>	Visualize call stack &amp; drill-down.</a:t>
            </a:r>
            <a:endParaRPr dirty="0">
              <a:solidFill>
                <a:schemeClr val="dk1"/>
              </a:solidFill>
              <a:latin typeface="Helvetica Neue"/>
              <a:ea typeface="Helvetica Neue"/>
              <a:cs typeface="Helvetica Neue"/>
              <a:sym typeface="Helvetica Neue"/>
            </a:endParaRPr>
          </a:p>
          <a:p>
            <a:pPr>
              <a:spcBef>
                <a:spcPts val="0"/>
              </a:spcBef>
              <a:spcAft>
                <a:spcPts val="0"/>
              </a:spcAft>
            </a:pPr>
            <a:endParaRPr dirty="0">
              <a:solidFill>
                <a:schemeClr val="dk1"/>
              </a:solidFill>
              <a:latin typeface="Helvetica Neue"/>
              <a:ea typeface="Helvetica Neue"/>
              <a:cs typeface="Helvetica Neue"/>
              <a:sym typeface="Helvetica Neue"/>
            </a:endParaRPr>
          </a:p>
          <a:p>
            <a:pPr>
              <a:spcBef>
                <a:spcPts val="0"/>
              </a:spcBef>
              <a:spcAft>
                <a:spcPts val="0"/>
              </a:spcAft>
            </a:pPr>
            <a:endParaRPr dirty="0">
              <a:solidFill>
                <a:schemeClr val="dk1"/>
              </a:solidFill>
              <a:latin typeface="Helvetica Neue"/>
              <a:ea typeface="Helvetica Neue"/>
              <a:cs typeface="Helvetica Neue"/>
              <a:sym typeface="Helvetica Neue"/>
            </a:endParaRPr>
          </a:p>
          <a:p>
            <a:pPr>
              <a:spcBef>
                <a:spcPts val="0"/>
              </a:spcBef>
              <a:spcAft>
                <a:spcPts val="0"/>
              </a:spcAft>
            </a:pPr>
            <a:endParaRPr dirty="0">
              <a:solidFill>
                <a:schemeClr val="dk1"/>
              </a:solidFill>
              <a:latin typeface="Helvetica Neue"/>
              <a:ea typeface="Helvetica Neue"/>
              <a:cs typeface="Helvetica Neue"/>
              <a:sym typeface="Helvetica Neue"/>
            </a:endParaRPr>
          </a:p>
          <a:p>
            <a:pPr>
              <a:spcBef>
                <a:spcPts val="0"/>
              </a:spcBef>
              <a:spcAft>
                <a:spcPts val="0"/>
              </a:spcAft>
            </a:pPr>
            <a:r>
              <a:rPr lang="en" b="1" dirty="0">
                <a:solidFill>
                  <a:srgbClr val="0000FF"/>
                </a:solidFill>
                <a:latin typeface="Courier New"/>
                <a:ea typeface="Courier New"/>
                <a:cs typeface="Courier New"/>
                <a:sym typeface="Courier New"/>
              </a:rPr>
              <a:t>&gt; python -m </a:t>
            </a:r>
            <a:r>
              <a:rPr lang="en" b="1" dirty="0" err="1">
                <a:solidFill>
                  <a:srgbClr val="0000FF"/>
                </a:solidFill>
                <a:latin typeface="Courier New"/>
                <a:ea typeface="Courier New"/>
                <a:cs typeface="Courier New"/>
                <a:sym typeface="Courier New"/>
              </a:rPr>
              <a:t>cProfile</a:t>
            </a:r>
            <a:r>
              <a:rPr lang="en" b="1" dirty="0">
                <a:solidFill>
                  <a:srgbClr val="0000FF"/>
                </a:solidFill>
                <a:latin typeface="Courier New"/>
                <a:ea typeface="Courier New"/>
                <a:cs typeface="Courier New"/>
                <a:sym typeface="Courier New"/>
              </a:rPr>
              <a:t> -o </a:t>
            </a:r>
            <a:r>
              <a:rPr lang="en" b="1" dirty="0" err="1">
                <a:solidFill>
                  <a:srgbClr val="0000FF"/>
                </a:solidFill>
                <a:latin typeface="Courier New"/>
                <a:ea typeface="Courier New"/>
                <a:cs typeface="Courier New"/>
                <a:sym typeface="Courier New"/>
              </a:rPr>
              <a:t>out.prof</a:t>
            </a:r>
            <a:r>
              <a:rPr lang="en" b="1" dirty="0">
                <a:solidFill>
                  <a:srgbClr val="0000FF"/>
                </a:solidFill>
                <a:latin typeface="Courier New"/>
                <a:ea typeface="Courier New"/>
                <a:cs typeface="Courier New"/>
                <a:sym typeface="Courier New"/>
              </a:rPr>
              <a:t> my-</a:t>
            </a:r>
            <a:r>
              <a:rPr lang="en" b="1" dirty="0" err="1">
                <a:solidFill>
                  <a:srgbClr val="0000FF"/>
                </a:solidFill>
                <a:latin typeface="Courier New"/>
                <a:ea typeface="Courier New"/>
                <a:cs typeface="Courier New"/>
                <a:sym typeface="Courier New"/>
              </a:rPr>
              <a:t>program.py</a:t>
            </a:r>
            <a:endParaRPr b="1" dirty="0">
              <a:solidFill>
                <a:srgbClr val="0000FF"/>
              </a:solidFill>
              <a:latin typeface="Courier New"/>
              <a:ea typeface="Courier New"/>
              <a:cs typeface="Courier New"/>
              <a:sym typeface="Courier New"/>
            </a:endParaRPr>
          </a:p>
          <a:p>
            <a:pPr>
              <a:spcBef>
                <a:spcPts val="0"/>
              </a:spcBef>
              <a:spcAft>
                <a:spcPts val="0"/>
              </a:spcAft>
            </a:pPr>
            <a:r>
              <a:rPr lang="en" b="1" dirty="0">
                <a:solidFill>
                  <a:srgbClr val="0000FF"/>
                </a:solidFill>
                <a:latin typeface="Courier New"/>
                <a:ea typeface="Courier New"/>
                <a:cs typeface="Courier New"/>
                <a:sym typeface="Courier New"/>
              </a:rPr>
              <a:t>...</a:t>
            </a:r>
            <a:endParaRPr b="1" dirty="0">
              <a:solidFill>
                <a:srgbClr val="0000FF"/>
              </a:solidFill>
              <a:latin typeface="Courier New"/>
              <a:ea typeface="Courier New"/>
              <a:cs typeface="Courier New"/>
              <a:sym typeface="Courier New"/>
            </a:endParaRPr>
          </a:p>
          <a:p>
            <a:pPr>
              <a:spcBef>
                <a:spcPts val="0"/>
              </a:spcBef>
              <a:spcAft>
                <a:spcPts val="0"/>
              </a:spcAft>
            </a:pPr>
            <a:r>
              <a:rPr lang="en" b="1" dirty="0">
                <a:solidFill>
                  <a:srgbClr val="0000FF"/>
                </a:solidFill>
                <a:latin typeface="Courier New"/>
                <a:ea typeface="Courier New"/>
                <a:cs typeface="Courier New"/>
                <a:sym typeface="Courier New"/>
              </a:rPr>
              <a:t>&gt; </a:t>
            </a:r>
            <a:r>
              <a:rPr lang="en" b="1" dirty="0" err="1">
                <a:solidFill>
                  <a:srgbClr val="0000FF"/>
                </a:solidFill>
                <a:latin typeface="Courier New"/>
                <a:ea typeface="Courier New"/>
                <a:cs typeface="Courier New"/>
                <a:sym typeface="Courier New"/>
              </a:rPr>
              <a:t>snakeviz</a:t>
            </a:r>
            <a:r>
              <a:rPr lang="en" b="1" dirty="0">
                <a:solidFill>
                  <a:srgbClr val="0000FF"/>
                </a:solidFill>
                <a:latin typeface="Courier New"/>
                <a:ea typeface="Courier New"/>
                <a:cs typeface="Courier New"/>
                <a:sym typeface="Courier New"/>
              </a:rPr>
              <a:t> </a:t>
            </a:r>
            <a:r>
              <a:rPr lang="en" b="1" dirty="0" err="1">
                <a:solidFill>
                  <a:srgbClr val="0000FF"/>
                </a:solidFill>
                <a:latin typeface="Courier New"/>
                <a:ea typeface="Courier New"/>
                <a:cs typeface="Courier New"/>
                <a:sym typeface="Courier New"/>
              </a:rPr>
              <a:t>out.prof</a:t>
            </a:r>
            <a:endParaRPr b="1" dirty="0">
              <a:solidFill>
                <a:srgbClr val="0000FF"/>
              </a:solidFill>
              <a:latin typeface="Courier New"/>
              <a:ea typeface="Courier New"/>
              <a:cs typeface="Courier New"/>
              <a:sym typeface="Courier New"/>
            </a:endParaRPr>
          </a:p>
          <a:p>
            <a:pPr>
              <a:spcBef>
                <a:spcPts val="0"/>
              </a:spcBef>
              <a:spcAft>
                <a:spcPts val="0"/>
              </a:spcAft>
            </a:pPr>
            <a:r>
              <a:rPr lang="en" b="1" dirty="0" err="1">
                <a:solidFill>
                  <a:srgbClr val="0000FF"/>
                </a:solidFill>
                <a:latin typeface="Courier New"/>
                <a:ea typeface="Courier New"/>
                <a:cs typeface="Courier New"/>
                <a:sym typeface="Courier New"/>
              </a:rPr>
              <a:t>snakeviz</a:t>
            </a:r>
            <a:r>
              <a:rPr lang="en" b="1" dirty="0">
                <a:solidFill>
                  <a:srgbClr val="0000FF"/>
                </a:solidFill>
                <a:latin typeface="Courier New"/>
                <a:ea typeface="Courier New"/>
                <a:cs typeface="Courier New"/>
                <a:sym typeface="Courier New"/>
              </a:rPr>
              <a:t> web server started on 127.0.0.1:8080</a:t>
            </a:r>
            <a:r>
              <a:rPr lang="en" b="1" dirty="0" smtClean="0">
                <a:solidFill>
                  <a:srgbClr val="0000FF"/>
                </a:solidFill>
                <a:latin typeface="Courier New"/>
                <a:ea typeface="Courier New"/>
                <a:cs typeface="Courier New"/>
                <a:sym typeface="Courier New"/>
              </a:rPr>
              <a:t>…</a:t>
            </a:r>
            <a:endParaRPr lang="en-US" b="1" dirty="0">
              <a:solidFill>
                <a:srgbClr val="0000FF"/>
              </a:solidFill>
              <a:latin typeface="Courier New"/>
              <a:ea typeface="Courier New"/>
              <a:cs typeface="Courier New"/>
              <a:sym typeface="Courier New"/>
            </a:endParaRPr>
          </a:p>
          <a:p>
            <a:pPr>
              <a:spcBef>
                <a:spcPts val="0"/>
              </a:spcBef>
              <a:spcAft>
                <a:spcPts val="0"/>
              </a:spcAft>
            </a:pPr>
            <a:r>
              <a:rPr lang="en" u="sng" dirty="0" smtClean="0">
                <a:solidFill>
                  <a:schemeClr val="hlink"/>
                </a:solidFill>
                <a:latin typeface="Helvetica Neue"/>
                <a:ea typeface="Helvetica Neue"/>
                <a:cs typeface="Helvetica Neue"/>
                <a:sym typeface="Helvetica Neue"/>
                <a:hlinkClick r:id="rId7"/>
              </a:rPr>
              <a:t>[</a:t>
            </a:r>
            <a:r>
              <a:rPr lang="en" u="sng" dirty="0">
                <a:solidFill>
                  <a:schemeClr val="hlink"/>
                </a:solidFill>
                <a:latin typeface="Helvetica Neue"/>
                <a:ea typeface="Helvetica Neue"/>
                <a:cs typeface="Helvetica Neue"/>
                <a:sym typeface="Helvetica Neue"/>
                <a:hlinkClick r:id="rId7"/>
              </a:rPr>
              <a:t>https://jiffyclub.github.io/snakeviz/]</a:t>
            </a:r>
            <a:endParaRPr dirty="0">
              <a:latin typeface="Helvetica Neue"/>
              <a:ea typeface="Helvetica Neue"/>
              <a:cs typeface="Helvetica Neue"/>
              <a:sym typeface="Helvetica Neue"/>
            </a:endParaRPr>
          </a:p>
          <a:p>
            <a:pPr>
              <a:spcBef>
                <a:spcPts val="0"/>
              </a:spcBef>
              <a:spcAft>
                <a:spcPts val="0"/>
              </a:spcAft>
              <a:buClr>
                <a:schemeClr val="dk1"/>
              </a:buClr>
              <a:buSzPts val="1100"/>
            </a:pPr>
            <a:endParaRPr b="1" dirty="0">
              <a:solidFill>
                <a:srgbClr val="0000FF"/>
              </a:solidFill>
              <a:latin typeface="Courier New"/>
              <a:ea typeface="Courier New"/>
              <a:cs typeface="Courier New"/>
              <a:sym typeface="Courier New"/>
            </a:endParaRPr>
          </a:p>
          <a:p>
            <a:pPr>
              <a:spcBef>
                <a:spcPts val="0"/>
              </a:spcBef>
              <a:spcAft>
                <a:spcPts val="0"/>
              </a:spcAft>
            </a:pPr>
            <a:endParaRPr dirty="0">
              <a:latin typeface="Helvetica Neue"/>
              <a:ea typeface="Helvetica Neue"/>
              <a:cs typeface="Helvetica Neue"/>
              <a:sym typeface="Helvetica Neue"/>
            </a:endParaRPr>
          </a:p>
        </p:txBody>
      </p:sp>
      <p:pic>
        <p:nvPicPr>
          <p:cNvPr id="313" name="Shape 313"/>
          <p:cNvPicPr preferRelativeResize="0"/>
          <p:nvPr/>
        </p:nvPicPr>
        <p:blipFill>
          <a:blip r:embed="rId8">
            <a:alphaModFix/>
          </a:blip>
          <a:stretch>
            <a:fillRect/>
          </a:stretch>
        </p:blipFill>
        <p:spPr>
          <a:xfrm>
            <a:off x="7899269" y="384816"/>
            <a:ext cx="3394400" cy="3012675"/>
          </a:xfrm>
          <a:prstGeom prst="rect">
            <a:avLst/>
          </a:prstGeom>
          <a:noFill/>
          <a:ln>
            <a:noFill/>
          </a:ln>
        </p:spPr>
      </p:pic>
      <p:pic>
        <p:nvPicPr>
          <p:cNvPr id="314" name="Shape 314"/>
          <p:cNvPicPr preferRelativeResize="0"/>
          <p:nvPr/>
        </p:nvPicPr>
        <p:blipFill>
          <a:blip r:embed="rId9">
            <a:alphaModFix/>
          </a:blip>
          <a:stretch>
            <a:fillRect/>
          </a:stretch>
        </p:blipFill>
        <p:spPr>
          <a:xfrm>
            <a:off x="8398273" y="3702203"/>
            <a:ext cx="3394401" cy="299971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p:txBody>
          <a:bodyPr/>
          <a:lstStyle/>
          <a:p>
            <a:r>
              <a:rPr lang="en" smtClean="0">
                <a:sym typeface="Helvetica Neue"/>
              </a:rPr>
              <a:t>Intel VTune Works with Python Code</a:t>
            </a:r>
            <a:endParaRPr lang="en">
              <a:sym typeface="Helvetica Neue"/>
            </a:endParaRPr>
          </a:p>
        </p:txBody>
      </p:sp>
      <p:sp>
        <p:nvSpPr>
          <p:cNvPr id="320" name="Shape 320"/>
          <p:cNvSpPr txBox="1">
            <a:spLocks noGrp="1"/>
          </p:cNvSpPr>
          <p:nvPr>
            <p:ph type="sldNum" idx="12"/>
          </p:nvPr>
        </p:nvSpPr>
        <p:spPr/>
        <p:txBody>
          <a:bodyPr/>
          <a:lstStyle/>
          <a:p>
            <a:fld id="{00000000-1234-1234-1234-123412341234}" type="slidenum">
              <a:rPr lang="en" smtClean="0"/>
              <a:pPr/>
              <a:t>67</a:t>
            </a:fld>
            <a:endParaRPr lang="en"/>
          </a:p>
        </p:txBody>
      </p:sp>
      <p:pic>
        <p:nvPicPr>
          <p:cNvPr id="321" name="Shape 321"/>
          <p:cNvPicPr preferRelativeResize="0"/>
          <p:nvPr/>
        </p:nvPicPr>
        <p:blipFill>
          <a:blip r:embed="rId3">
            <a:alphaModFix/>
          </a:blip>
          <a:stretch>
            <a:fillRect/>
          </a:stretch>
        </p:blipFill>
        <p:spPr>
          <a:xfrm>
            <a:off x="6852302" y="636594"/>
            <a:ext cx="5172776" cy="3150650"/>
          </a:xfrm>
          <a:prstGeom prst="rect">
            <a:avLst/>
          </a:prstGeom>
          <a:noFill/>
          <a:ln>
            <a:noFill/>
          </a:ln>
        </p:spPr>
      </p:pic>
      <p:sp>
        <p:nvSpPr>
          <p:cNvPr id="322" name="Shape 322"/>
          <p:cNvSpPr txBox="1"/>
          <p:nvPr/>
        </p:nvSpPr>
        <p:spPr>
          <a:xfrm>
            <a:off x="1834862" y="3858775"/>
            <a:ext cx="8708700" cy="439800"/>
          </a:xfrm>
          <a:prstGeom prst="rect">
            <a:avLst/>
          </a:prstGeom>
          <a:noFill/>
          <a:ln>
            <a:noFill/>
          </a:ln>
        </p:spPr>
        <p:txBody>
          <a:bodyPr spcFirstLastPara="1" wrap="square" lIns="91425" tIns="91425" rIns="91425" bIns="91425" anchor="t" anchorCtr="0">
            <a:noAutofit/>
          </a:bodyPr>
          <a:lstStyle/>
          <a:p>
            <a:pPr algn="r">
              <a:spcBef>
                <a:spcPts val="0"/>
              </a:spcBef>
              <a:spcAft>
                <a:spcPts val="0"/>
              </a:spcAft>
            </a:pPr>
            <a:r>
              <a:rPr lang="en" sz="1000" u="sng">
                <a:solidFill>
                  <a:schemeClr val="hlink"/>
                </a:solidFill>
                <a:latin typeface="Helvetica Neue"/>
                <a:ea typeface="Helvetica Neue"/>
                <a:cs typeface="Helvetica Neue"/>
                <a:sym typeface="Helvetica Neue"/>
                <a:hlinkClick r:id="rId4"/>
              </a:rPr>
              <a:t>[https://software.intel.com/en-us/node/628111]</a:t>
            </a:r>
            <a:endParaRPr sz="1000">
              <a:latin typeface="Helvetica Neue"/>
              <a:ea typeface="Helvetica Neue"/>
              <a:cs typeface="Helvetica Neue"/>
              <a:sym typeface="Helvetica Neue"/>
            </a:endParaRPr>
          </a:p>
          <a:p>
            <a:pPr algn="r">
              <a:spcBef>
                <a:spcPts val="0"/>
              </a:spcBef>
              <a:spcAft>
                <a:spcPts val="0"/>
              </a:spcAft>
            </a:pPr>
            <a:r>
              <a:rPr lang="en" sz="1000" u="sng">
                <a:solidFill>
                  <a:schemeClr val="hlink"/>
                </a:solidFill>
                <a:latin typeface="Helvetica Neue"/>
                <a:ea typeface="Helvetica Neue"/>
                <a:cs typeface="Helvetica Neue"/>
                <a:sym typeface="Helvetica Neue"/>
                <a:hlinkClick r:id="rId5"/>
              </a:rPr>
              <a:t>[https://software.intel.com/en-us/videos/performance-analysis-of-python-applications-with-intel-vtune-amplifier]</a:t>
            </a:r>
            <a:endParaRPr sz="1000">
              <a:latin typeface="Helvetica Neue"/>
              <a:ea typeface="Helvetica Neue"/>
              <a:cs typeface="Helvetica Neue"/>
              <a:sym typeface="Helvetica Neue"/>
            </a:endParaRPr>
          </a:p>
        </p:txBody>
      </p:sp>
      <p:sp>
        <p:nvSpPr>
          <p:cNvPr id="323" name="Shape 323"/>
          <p:cNvSpPr txBox="1"/>
          <p:nvPr/>
        </p:nvSpPr>
        <p:spPr>
          <a:xfrm>
            <a:off x="415917" y="1113637"/>
            <a:ext cx="3725100" cy="33363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2400" b="1" dirty="0" err="1">
                <a:latin typeface="Helvetica Neue"/>
                <a:ea typeface="Helvetica Neue"/>
                <a:cs typeface="Helvetica Neue"/>
                <a:sym typeface="Helvetica Neue"/>
              </a:rPr>
              <a:t>VTune</a:t>
            </a:r>
            <a:r>
              <a:rPr lang="en" sz="2400" b="1" dirty="0">
                <a:latin typeface="Helvetica Neue"/>
                <a:ea typeface="Helvetica Neue"/>
                <a:cs typeface="Helvetica Neue"/>
                <a:sym typeface="Helvetica Neue"/>
              </a:rPr>
              <a:t> Amplifier</a:t>
            </a:r>
            <a:endParaRPr sz="2400" dirty="0">
              <a:latin typeface="Helvetica Neue"/>
              <a:ea typeface="Helvetica Neue"/>
              <a:cs typeface="Helvetica Neue"/>
              <a:sym typeface="Helvetica Neue"/>
            </a:endParaRPr>
          </a:p>
          <a:p>
            <a:pPr>
              <a:spcBef>
                <a:spcPts val="0"/>
              </a:spcBef>
              <a:spcAft>
                <a:spcPts val="0"/>
              </a:spcAft>
            </a:pPr>
            <a:r>
              <a:rPr lang="en" dirty="0">
                <a:latin typeface="Helvetica Neue"/>
                <a:ea typeface="Helvetica Neue"/>
                <a:cs typeface="Helvetica Neue"/>
                <a:sym typeface="Helvetica Neue"/>
              </a:rPr>
              <a:t>Performance analysis profiler.</a:t>
            </a:r>
            <a:endParaRPr dirty="0">
              <a:latin typeface="Helvetica Neue"/>
              <a:ea typeface="Helvetica Neue"/>
              <a:cs typeface="Helvetica Neue"/>
              <a:sym typeface="Helvetica Neue"/>
            </a:endParaRPr>
          </a:p>
          <a:p>
            <a:pPr>
              <a:spcBef>
                <a:spcPts val="0"/>
              </a:spcBef>
              <a:spcAft>
                <a:spcPts val="0"/>
              </a:spcAft>
            </a:pPr>
            <a:r>
              <a:rPr lang="en" dirty="0">
                <a:latin typeface="Helvetica Neue"/>
                <a:ea typeface="Helvetica Neue"/>
                <a:cs typeface="Helvetica Neue"/>
                <a:sym typeface="Helvetica Neue"/>
              </a:rPr>
              <a:t>GUI and command-line interface.</a:t>
            </a:r>
            <a:endParaRPr dirty="0">
              <a:latin typeface="Helvetica Neue"/>
              <a:ea typeface="Helvetica Neue"/>
              <a:cs typeface="Helvetica Neue"/>
              <a:sym typeface="Helvetica Neue"/>
            </a:endParaRPr>
          </a:p>
          <a:p>
            <a:pPr>
              <a:spcBef>
                <a:spcPts val="0"/>
              </a:spcBef>
              <a:spcAft>
                <a:spcPts val="0"/>
              </a:spcAft>
            </a:pPr>
            <a:endParaRPr dirty="0">
              <a:latin typeface="Helvetica Neue"/>
              <a:ea typeface="Helvetica Neue"/>
              <a:cs typeface="Helvetica Neue"/>
              <a:sym typeface="Helvetica Neue"/>
            </a:endParaRPr>
          </a:p>
          <a:p>
            <a:pPr>
              <a:spcBef>
                <a:spcPts val="0"/>
              </a:spcBef>
              <a:spcAft>
                <a:spcPts val="0"/>
              </a:spcAft>
            </a:pPr>
            <a:r>
              <a:rPr lang="en" dirty="0">
                <a:latin typeface="Helvetica Neue"/>
                <a:ea typeface="Helvetica Neue"/>
                <a:cs typeface="Helvetica Neue"/>
                <a:sym typeface="Helvetica Neue"/>
              </a:rPr>
              <a:t>Thread timelines.</a:t>
            </a:r>
            <a:endParaRPr dirty="0">
              <a:latin typeface="Helvetica Neue"/>
              <a:ea typeface="Helvetica Neue"/>
              <a:cs typeface="Helvetica Neue"/>
              <a:sym typeface="Helvetica Neue"/>
            </a:endParaRPr>
          </a:p>
          <a:p>
            <a:pPr>
              <a:spcBef>
                <a:spcPts val="0"/>
              </a:spcBef>
              <a:spcAft>
                <a:spcPts val="0"/>
              </a:spcAft>
            </a:pPr>
            <a:r>
              <a:rPr lang="en" dirty="0">
                <a:latin typeface="Helvetica Neue"/>
                <a:ea typeface="Helvetica Neue"/>
                <a:cs typeface="Helvetica Neue"/>
                <a:sym typeface="Helvetica Neue"/>
              </a:rPr>
              <a:t>Hotspot analysis.</a:t>
            </a:r>
            <a:endParaRPr dirty="0">
              <a:latin typeface="Helvetica Neue"/>
              <a:ea typeface="Helvetica Neue"/>
              <a:cs typeface="Helvetica Neue"/>
              <a:sym typeface="Helvetica Neue"/>
            </a:endParaRPr>
          </a:p>
          <a:p>
            <a:pPr>
              <a:spcBef>
                <a:spcPts val="0"/>
              </a:spcBef>
              <a:spcAft>
                <a:spcPts val="0"/>
              </a:spcAft>
            </a:pPr>
            <a:r>
              <a:rPr lang="en" dirty="0">
                <a:latin typeface="Helvetica Neue"/>
                <a:ea typeface="Helvetica Neue"/>
                <a:cs typeface="Helvetica Neue"/>
                <a:sym typeface="Helvetica Neue"/>
              </a:rPr>
              <a:t>Memory profiling.</a:t>
            </a:r>
            <a:endParaRPr dirty="0">
              <a:latin typeface="Helvetica Neue"/>
              <a:ea typeface="Helvetica Neue"/>
              <a:cs typeface="Helvetica Neue"/>
              <a:sym typeface="Helvetica Neue"/>
            </a:endParaRPr>
          </a:p>
          <a:p>
            <a:pPr>
              <a:spcBef>
                <a:spcPts val="0"/>
              </a:spcBef>
              <a:spcAft>
                <a:spcPts val="0"/>
              </a:spcAft>
            </a:pPr>
            <a:r>
              <a:rPr lang="en" dirty="0">
                <a:latin typeface="Helvetica Neue"/>
                <a:ea typeface="Helvetica Neue"/>
                <a:cs typeface="Helvetica Neue"/>
                <a:sym typeface="Helvetica Neue"/>
              </a:rPr>
              <a:t>Locks &amp; waits.</a:t>
            </a:r>
            <a:endParaRPr dirty="0">
              <a:latin typeface="Helvetica Neue"/>
              <a:ea typeface="Helvetica Neue"/>
              <a:cs typeface="Helvetica Neue"/>
              <a:sym typeface="Helvetica Neue"/>
            </a:endParaRPr>
          </a:p>
          <a:p>
            <a:pPr>
              <a:spcBef>
                <a:spcPts val="0"/>
              </a:spcBef>
              <a:spcAft>
                <a:spcPts val="0"/>
              </a:spcAft>
            </a:pPr>
            <a:r>
              <a:rPr lang="en" dirty="0">
                <a:latin typeface="Helvetica Neue"/>
                <a:ea typeface="Helvetica Neue"/>
                <a:cs typeface="Helvetica Neue"/>
                <a:sym typeface="Helvetica Neue"/>
              </a:rPr>
              <a:t>Filter/zoom in timeline.</a:t>
            </a:r>
            <a:endParaRPr dirty="0">
              <a:latin typeface="Helvetica Neue"/>
              <a:ea typeface="Helvetica Neue"/>
              <a:cs typeface="Helvetica Neue"/>
              <a:sym typeface="Helvetica Neue"/>
            </a:endParaRPr>
          </a:p>
          <a:p>
            <a:pPr>
              <a:spcBef>
                <a:spcPts val="0"/>
              </a:spcBef>
              <a:spcAft>
                <a:spcPts val="0"/>
              </a:spcAft>
            </a:pPr>
            <a:endParaRPr dirty="0">
              <a:latin typeface="Helvetica Neue"/>
              <a:ea typeface="Helvetica Neue"/>
              <a:cs typeface="Helvetica Neue"/>
              <a:sym typeface="Helvetica Neue"/>
            </a:endParaRPr>
          </a:p>
          <a:p>
            <a:pPr>
              <a:spcBef>
                <a:spcPts val="0"/>
              </a:spcBef>
              <a:spcAft>
                <a:spcPts val="0"/>
              </a:spcAft>
            </a:pPr>
            <a:r>
              <a:rPr lang="en" dirty="0">
                <a:latin typeface="Helvetica Neue"/>
                <a:ea typeface="Helvetica Neue"/>
                <a:cs typeface="Helvetica Neue"/>
                <a:sym typeface="Helvetica Neue"/>
              </a:rPr>
              <a:t>Run GUI (</a:t>
            </a:r>
            <a:r>
              <a:rPr lang="en" b="1" dirty="0" err="1">
                <a:solidFill>
                  <a:srgbClr val="0000FF"/>
                </a:solidFill>
                <a:latin typeface="Courier New"/>
                <a:ea typeface="Courier New"/>
                <a:cs typeface="Courier New"/>
                <a:sym typeface="Courier New"/>
              </a:rPr>
              <a:t>amplxe-gui</a:t>
            </a:r>
            <a:r>
              <a:rPr lang="en" dirty="0">
                <a:latin typeface="Helvetica Neue"/>
                <a:ea typeface="Helvetica Neue"/>
                <a:cs typeface="Helvetica Neue"/>
                <a:sym typeface="Helvetica Neue"/>
              </a:rPr>
              <a:t>) over NX!</a:t>
            </a:r>
            <a:endParaRPr dirty="0">
              <a:latin typeface="Helvetica Neue"/>
              <a:ea typeface="Helvetica Neue"/>
              <a:cs typeface="Helvetica Neue"/>
              <a:sym typeface="Helvetica Neue"/>
            </a:endParaRPr>
          </a:p>
          <a:p>
            <a:pPr>
              <a:spcBef>
                <a:spcPts val="0"/>
              </a:spcBef>
              <a:spcAft>
                <a:spcPts val="0"/>
              </a:spcAft>
            </a:pPr>
            <a:endParaRPr dirty="0">
              <a:latin typeface="Helvetica Neue"/>
              <a:ea typeface="Helvetica Neue"/>
              <a:cs typeface="Helvetica Neue"/>
              <a:sym typeface="Helvetica Neue"/>
            </a:endParaRPr>
          </a:p>
          <a:p>
            <a:pPr>
              <a:spcBef>
                <a:spcPts val="0"/>
              </a:spcBef>
              <a:spcAft>
                <a:spcPts val="0"/>
              </a:spcAft>
            </a:pPr>
            <a:endParaRPr dirty="0">
              <a:latin typeface="Helvetica Neue"/>
              <a:ea typeface="Helvetica Neue"/>
              <a:cs typeface="Helvetica Neue"/>
              <a:sym typeface="Helvetica Neue"/>
            </a:endParaRPr>
          </a:p>
        </p:txBody>
      </p:sp>
      <p:sp>
        <p:nvSpPr>
          <p:cNvPr id="324" name="Shape 324"/>
          <p:cNvSpPr txBox="1"/>
          <p:nvPr/>
        </p:nvSpPr>
        <p:spPr>
          <a:xfrm>
            <a:off x="249316" y="4295875"/>
            <a:ext cx="8821800" cy="24438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dirty="0">
                <a:solidFill>
                  <a:schemeClr val="dk1"/>
                </a:solidFill>
                <a:latin typeface="Helvetica Neue"/>
                <a:ea typeface="Helvetica Neue"/>
                <a:cs typeface="Helvetica Neue"/>
                <a:sym typeface="Helvetica Neue"/>
              </a:rPr>
              <a:t>Part of Intel Parallel Studio, may be available as a module, e.g. at NERSC:</a:t>
            </a:r>
            <a:endParaRPr dirty="0">
              <a:solidFill>
                <a:schemeClr val="dk1"/>
              </a:solidFill>
              <a:latin typeface="Helvetica Neue"/>
              <a:ea typeface="Helvetica Neue"/>
              <a:cs typeface="Helvetica Neue"/>
              <a:sym typeface="Helvetica Neue"/>
            </a:endParaRPr>
          </a:p>
          <a:p>
            <a:pPr>
              <a:spcBef>
                <a:spcPts val="0"/>
              </a:spcBef>
              <a:spcAft>
                <a:spcPts val="0"/>
              </a:spcAft>
            </a:pPr>
            <a:r>
              <a:rPr lang="en" dirty="0">
                <a:solidFill>
                  <a:schemeClr val="dk1"/>
                </a:solidFill>
                <a:latin typeface="Helvetica Neue"/>
                <a:ea typeface="Helvetica Neue"/>
                <a:cs typeface="Helvetica Neue"/>
                <a:sym typeface="Helvetica Neue"/>
              </a:rPr>
              <a:t>	</a:t>
            </a:r>
            <a:r>
              <a:rPr lang="en" b="1" dirty="0">
                <a:solidFill>
                  <a:srgbClr val="0000FF"/>
                </a:solidFill>
                <a:latin typeface="Courier New"/>
                <a:ea typeface="Courier New"/>
                <a:cs typeface="Courier New"/>
                <a:sym typeface="Courier New"/>
              </a:rPr>
              <a:t>&gt; module load </a:t>
            </a:r>
            <a:r>
              <a:rPr lang="en" b="1" dirty="0" err="1">
                <a:solidFill>
                  <a:srgbClr val="0000FF"/>
                </a:solidFill>
                <a:latin typeface="Courier New"/>
                <a:ea typeface="Courier New"/>
                <a:cs typeface="Courier New"/>
                <a:sym typeface="Courier New"/>
              </a:rPr>
              <a:t>vtune</a:t>
            </a:r>
            <a:endParaRPr b="1" dirty="0">
              <a:solidFill>
                <a:srgbClr val="0000FF"/>
              </a:solidFill>
              <a:latin typeface="Courier New"/>
              <a:ea typeface="Courier New"/>
              <a:cs typeface="Courier New"/>
              <a:sym typeface="Courier New"/>
            </a:endParaRPr>
          </a:p>
          <a:p>
            <a:pPr>
              <a:spcBef>
                <a:spcPts val="0"/>
              </a:spcBef>
              <a:spcAft>
                <a:spcPts val="0"/>
              </a:spcAft>
            </a:pPr>
            <a:r>
              <a:rPr lang="en" b="1" dirty="0">
                <a:solidFill>
                  <a:srgbClr val="0000FF"/>
                </a:solidFill>
                <a:latin typeface="Courier New"/>
                <a:ea typeface="Courier New"/>
                <a:cs typeface="Courier New"/>
                <a:sym typeface="Courier New"/>
              </a:rPr>
              <a:t>	&gt; </a:t>
            </a:r>
            <a:r>
              <a:rPr lang="en" b="1" dirty="0" err="1">
                <a:solidFill>
                  <a:srgbClr val="0000FF"/>
                </a:solidFill>
                <a:latin typeface="Courier New"/>
                <a:ea typeface="Courier New"/>
                <a:cs typeface="Courier New"/>
                <a:sym typeface="Courier New"/>
              </a:rPr>
              <a:t>salloc</a:t>
            </a:r>
            <a:r>
              <a:rPr lang="en" b="1" dirty="0">
                <a:solidFill>
                  <a:srgbClr val="0000FF"/>
                </a:solidFill>
                <a:latin typeface="Courier New"/>
                <a:ea typeface="Courier New"/>
                <a:cs typeface="Courier New"/>
                <a:sym typeface="Courier New"/>
              </a:rPr>
              <a:t> … --perf=</a:t>
            </a:r>
            <a:r>
              <a:rPr lang="en" b="1" dirty="0" err="1">
                <a:solidFill>
                  <a:srgbClr val="0000FF"/>
                </a:solidFill>
                <a:latin typeface="Courier New"/>
                <a:ea typeface="Courier New"/>
                <a:cs typeface="Courier New"/>
                <a:sym typeface="Courier New"/>
              </a:rPr>
              <a:t>vtune</a:t>
            </a:r>
            <a:endParaRPr b="1" dirty="0">
              <a:solidFill>
                <a:srgbClr val="0000FF"/>
              </a:solidFill>
              <a:latin typeface="Courier New"/>
              <a:ea typeface="Courier New"/>
              <a:cs typeface="Courier New"/>
              <a:sym typeface="Courier New"/>
            </a:endParaRPr>
          </a:p>
          <a:p>
            <a:pPr>
              <a:spcBef>
                <a:spcPts val="0"/>
              </a:spcBef>
              <a:spcAft>
                <a:spcPts val="0"/>
              </a:spcAft>
            </a:pPr>
            <a:r>
              <a:rPr lang="en" b="1" dirty="0">
                <a:solidFill>
                  <a:srgbClr val="0000FF"/>
                </a:solidFill>
                <a:latin typeface="Courier New"/>
                <a:ea typeface="Courier New"/>
                <a:cs typeface="Courier New"/>
                <a:sym typeface="Courier New"/>
              </a:rPr>
              <a:t>	…</a:t>
            </a:r>
            <a:endParaRPr b="1" dirty="0">
              <a:solidFill>
                <a:srgbClr val="0000FF"/>
              </a:solidFill>
              <a:latin typeface="Courier New"/>
              <a:ea typeface="Courier New"/>
              <a:cs typeface="Courier New"/>
              <a:sym typeface="Courier New"/>
            </a:endParaRPr>
          </a:p>
          <a:p>
            <a:pPr>
              <a:spcBef>
                <a:spcPts val="0"/>
              </a:spcBef>
              <a:spcAft>
                <a:spcPts val="0"/>
              </a:spcAft>
            </a:pPr>
            <a:r>
              <a:rPr lang="en" b="1" dirty="0">
                <a:solidFill>
                  <a:srgbClr val="0000FF"/>
                </a:solidFill>
                <a:latin typeface="Courier New"/>
                <a:ea typeface="Courier New"/>
                <a:cs typeface="Courier New"/>
                <a:sym typeface="Courier New"/>
              </a:rPr>
              <a:t>	&gt; </a:t>
            </a:r>
            <a:r>
              <a:rPr lang="en" b="1" dirty="0" err="1">
                <a:solidFill>
                  <a:srgbClr val="0000FF"/>
                </a:solidFill>
                <a:latin typeface="Courier New"/>
                <a:ea typeface="Courier New"/>
                <a:cs typeface="Courier New"/>
                <a:sym typeface="Courier New"/>
              </a:rPr>
              <a:t>srun</a:t>
            </a:r>
            <a:r>
              <a:rPr lang="en" b="1" dirty="0">
                <a:solidFill>
                  <a:srgbClr val="0000FF"/>
                </a:solidFill>
                <a:latin typeface="Courier New"/>
                <a:ea typeface="Courier New"/>
                <a:cs typeface="Courier New"/>
                <a:sym typeface="Courier New"/>
              </a:rPr>
              <a:t> … </a:t>
            </a:r>
            <a:r>
              <a:rPr lang="en" b="1" dirty="0" err="1">
                <a:solidFill>
                  <a:srgbClr val="0000FF"/>
                </a:solidFill>
                <a:latin typeface="Courier New"/>
                <a:ea typeface="Courier New"/>
                <a:cs typeface="Courier New"/>
                <a:sym typeface="Courier New"/>
              </a:rPr>
              <a:t>amplxe</a:t>
            </a:r>
            <a:r>
              <a:rPr lang="en" b="1" dirty="0">
                <a:solidFill>
                  <a:srgbClr val="0000FF"/>
                </a:solidFill>
                <a:latin typeface="Courier New"/>
                <a:ea typeface="Courier New"/>
                <a:cs typeface="Courier New"/>
                <a:sym typeface="Courier New"/>
              </a:rPr>
              <a:t>-cl -collect hotspots python my-</a:t>
            </a:r>
            <a:r>
              <a:rPr lang="en" b="1" dirty="0" err="1">
                <a:solidFill>
                  <a:srgbClr val="0000FF"/>
                </a:solidFill>
                <a:latin typeface="Courier New"/>
                <a:ea typeface="Courier New"/>
                <a:cs typeface="Courier New"/>
                <a:sym typeface="Courier New"/>
              </a:rPr>
              <a:t>app.py</a:t>
            </a:r>
            <a:endParaRPr dirty="0">
              <a:latin typeface="Helvetica Neue"/>
              <a:ea typeface="Helvetica Neue"/>
              <a:cs typeface="Helvetica Neue"/>
              <a:sym typeface="Helvetica Neue"/>
            </a:endParaRPr>
          </a:p>
          <a:p>
            <a:pPr>
              <a:spcBef>
                <a:spcPts val="0"/>
              </a:spcBef>
              <a:spcAft>
                <a:spcPts val="0"/>
              </a:spcAft>
            </a:pPr>
            <a:r>
              <a:rPr lang="en" dirty="0">
                <a:latin typeface="Helvetica Neue"/>
                <a:ea typeface="Helvetica Neue"/>
                <a:cs typeface="Helvetica Neue"/>
                <a:sym typeface="Helvetica Neue"/>
              </a:rPr>
              <a:t>Best practice on KNL:</a:t>
            </a:r>
            <a:endParaRPr dirty="0">
              <a:latin typeface="Helvetica Neue"/>
              <a:ea typeface="Helvetica Neue"/>
              <a:cs typeface="Helvetica Neue"/>
              <a:sym typeface="Helvetica Neue"/>
            </a:endParaRPr>
          </a:p>
          <a:p>
            <a:pPr>
              <a:spcBef>
                <a:spcPts val="0"/>
              </a:spcBef>
              <a:spcAft>
                <a:spcPts val="0"/>
              </a:spcAft>
            </a:pPr>
            <a:r>
              <a:rPr lang="en" dirty="0">
                <a:latin typeface="Helvetica Neue"/>
                <a:ea typeface="Helvetica Neue"/>
                <a:cs typeface="Helvetica Neue"/>
                <a:sym typeface="Helvetica Neue"/>
              </a:rPr>
              <a:t>	</a:t>
            </a:r>
            <a:r>
              <a:rPr lang="en" b="1" dirty="0">
                <a:solidFill>
                  <a:srgbClr val="0000FF"/>
                </a:solidFill>
                <a:latin typeface="Courier New"/>
                <a:ea typeface="Courier New"/>
                <a:cs typeface="Courier New"/>
                <a:sym typeface="Courier New"/>
              </a:rPr>
              <a:t>-no-auto-finalize</a:t>
            </a:r>
            <a:r>
              <a:rPr lang="en" dirty="0">
                <a:latin typeface="Helvetica Neue"/>
                <a:ea typeface="Helvetica Neue"/>
                <a:cs typeface="Helvetica Neue"/>
                <a:sym typeface="Helvetica Neue"/>
              </a:rPr>
              <a:t>, archive and </a:t>
            </a:r>
            <a:r>
              <a:rPr lang="en" b="1" dirty="0">
                <a:solidFill>
                  <a:srgbClr val="0000FF"/>
                </a:solidFill>
                <a:latin typeface="Courier New"/>
                <a:ea typeface="Courier New"/>
                <a:cs typeface="Courier New"/>
                <a:sym typeface="Courier New"/>
              </a:rPr>
              <a:t>-finalize</a:t>
            </a:r>
            <a:r>
              <a:rPr lang="en" dirty="0">
                <a:latin typeface="Helvetica Neue"/>
                <a:ea typeface="Helvetica Neue"/>
                <a:cs typeface="Helvetica Neue"/>
                <a:sym typeface="Helvetica Neue"/>
              </a:rPr>
              <a:t> on e.g. Haswell node</a:t>
            </a:r>
            <a:endParaRPr dirty="0">
              <a:latin typeface="Helvetica Neue"/>
              <a:ea typeface="Helvetica Neue"/>
              <a:cs typeface="Helvetica Neue"/>
              <a:sym typeface="Helvetica Neue"/>
            </a:endParaRPr>
          </a:p>
          <a:p>
            <a:pPr>
              <a:spcBef>
                <a:spcPts val="0"/>
              </a:spcBef>
              <a:spcAft>
                <a:spcPts val="0"/>
              </a:spcAft>
              <a:buClr>
                <a:schemeClr val="dk1"/>
              </a:buClr>
              <a:buSzPts val="1100"/>
            </a:pPr>
            <a:r>
              <a:rPr lang="en" dirty="0">
                <a:latin typeface="Helvetica Neue"/>
                <a:ea typeface="Helvetica Neue"/>
                <a:cs typeface="Helvetica Neue"/>
                <a:sym typeface="Helvetica Neue"/>
              </a:rPr>
              <a:t>	</a:t>
            </a:r>
            <a:r>
              <a:rPr lang="en" u="sng" dirty="0">
                <a:solidFill>
                  <a:schemeClr val="hlink"/>
                </a:solidFill>
                <a:latin typeface="Helvetica Neue"/>
                <a:ea typeface="Helvetica Neue"/>
                <a:cs typeface="Helvetica Neue"/>
                <a:sym typeface="Helvetica Neue"/>
                <a:hlinkClick r:id="rId6"/>
              </a:rPr>
              <a:t>[e.g. http://www.nersc.gov/assets/Uploads/04-vtune.pdf]</a:t>
            </a:r>
            <a:endParaRPr dirty="0">
              <a:latin typeface="Helvetica Neue"/>
              <a:ea typeface="Helvetica Neue"/>
              <a:cs typeface="Helvetica Neue"/>
              <a:sym typeface="Helvetica Neue"/>
            </a:endParaRPr>
          </a:p>
        </p:txBody>
      </p:sp>
      <p:sp>
        <p:nvSpPr>
          <p:cNvPr id="325" name="Shape 325"/>
          <p:cNvSpPr txBox="1"/>
          <p:nvPr/>
        </p:nvSpPr>
        <p:spPr>
          <a:xfrm>
            <a:off x="7957175" y="4933688"/>
            <a:ext cx="3601800" cy="552600"/>
          </a:xfrm>
          <a:prstGeom prst="rect">
            <a:avLst/>
          </a:prstGeom>
          <a:noFill/>
          <a:ln>
            <a:noFill/>
          </a:ln>
        </p:spPr>
        <p:txBody>
          <a:bodyPr spcFirstLastPara="1" wrap="square" lIns="91425" tIns="91425" rIns="91425" bIns="91425" anchor="t" anchorCtr="0">
            <a:noAutofit/>
          </a:bodyPr>
          <a:lstStyle/>
          <a:p>
            <a:pPr algn="r">
              <a:spcBef>
                <a:spcPts val="0"/>
              </a:spcBef>
              <a:spcAft>
                <a:spcPts val="0"/>
              </a:spcAft>
            </a:pPr>
            <a:r>
              <a:rPr lang="en" sz="1000" dirty="0">
                <a:latin typeface="Helvetica Neue"/>
                <a:ea typeface="Helvetica Neue"/>
                <a:cs typeface="Helvetica Neue"/>
                <a:sym typeface="Helvetica Neue"/>
              </a:rPr>
              <a:t>Intel Tools Screenshots of </a:t>
            </a:r>
            <a:r>
              <a:rPr lang="en" sz="1000" dirty="0" err="1">
                <a:latin typeface="Helvetica Neue"/>
                <a:ea typeface="Helvetica Neue"/>
                <a:cs typeface="Helvetica Neue"/>
                <a:sym typeface="Helvetica Neue"/>
              </a:rPr>
              <a:t>TomoPy</a:t>
            </a:r>
            <a:r>
              <a:rPr lang="en" sz="1000" dirty="0">
                <a:latin typeface="Helvetica Neue"/>
                <a:ea typeface="Helvetica Neue"/>
                <a:cs typeface="Helvetica Neue"/>
                <a:sym typeface="Helvetica Neue"/>
              </a:rPr>
              <a:t> analysis</a:t>
            </a:r>
            <a:endParaRPr sz="1000" dirty="0">
              <a:latin typeface="Helvetica Neue"/>
              <a:ea typeface="Helvetica Neue"/>
              <a:cs typeface="Helvetica Neue"/>
              <a:sym typeface="Helvetica Neue"/>
            </a:endParaRPr>
          </a:p>
          <a:p>
            <a:pPr algn="r">
              <a:spcBef>
                <a:spcPts val="0"/>
              </a:spcBef>
              <a:spcAft>
                <a:spcPts val="0"/>
              </a:spcAft>
            </a:pPr>
            <a:r>
              <a:rPr lang="en" sz="1000" dirty="0">
                <a:latin typeface="Helvetica Neue"/>
                <a:ea typeface="Helvetica Neue"/>
                <a:cs typeface="Helvetica Neue"/>
                <a:sym typeface="Helvetica Neue"/>
              </a:rPr>
              <a:t>courtesy Zahra </a:t>
            </a:r>
            <a:r>
              <a:rPr lang="en" sz="1000" dirty="0" err="1">
                <a:latin typeface="Helvetica Neue"/>
                <a:ea typeface="Helvetica Neue"/>
                <a:cs typeface="Helvetica Neue"/>
                <a:sym typeface="Helvetica Neue"/>
              </a:rPr>
              <a:t>Ronaghi</a:t>
            </a:r>
            <a:r>
              <a:rPr lang="en" sz="1000" dirty="0">
                <a:latin typeface="Helvetica Neue"/>
                <a:ea typeface="Helvetica Neue"/>
                <a:cs typeface="Helvetica Neue"/>
                <a:sym typeface="Helvetica Neue"/>
              </a:rPr>
              <a:t>, NERSC</a:t>
            </a:r>
            <a:endParaRPr sz="1000" dirty="0">
              <a:latin typeface="Helvetica Neue"/>
              <a:ea typeface="Helvetica Neue"/>
              <a:cs typeface="Helvetica Neue"/>
              <a:sym typeface="Helvetica Neue"/>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p:txBody>
          <a:bodyPr/>
          <a:lstStyle/>
          <a:p>
            <a:r>
              <a:rPr lang="en" smtClean="0">
                <a:sym typeface="Helvetica Neue"/>
              </a:rPr>
              <a:t>Intel Advisor Works with Python Code</a:t>
            </a:r>
            <a:endParaRPr lang="en">
              <a:sym typeface="Helvetica Neue"/>
            </a:endParaRPr>
          </a:p>
        </p:txBody>
      </p:sp>
      <p:sp>
        <p:nvSpPr>
          <p:cNvPr id="332" name="Shape 332"/>
          <p:cNvSpPr txBox="1">
            <a:spLocks noGrp="1"/>
          </p:cNvSpPr>
          <p:nvPr>
            <p:ph type="sldNum" idx="12"/>
          </p:nvPr>
        </p:nvSpPr>
        <p:spPr/>
        <p:txBody>
          <a:bodyPr/>
          <a:lstStyle/>
          <a:p>
            <a:fld id="{00000000-1234-1234-1234-123412341234}" type="slidenum">
              <a:rPr lang="en" smtClean="0"/>
              <a:pPr/>
              <a:t>68</a:t>
            </a:fld>
            <a:endParaRPr lang="en"/>
          </a:p>
        </p:txBody>
      </p:sp>
      <p:pic>
        <p:nvPicPr>
          <p:cNvPr id="331" name="Shape 331"/>
          <p:cNvPicPr preferRelativeResize="0"/>
          <p:nvPr/>
        </p:nvPicPr>
        <p:blipFill>
          <a:blip r:embed="rId3">
            <a:alphaModFix/>
          </a:blip>
          <a:stretch>
            <a:fillRect/>
          </a:stretch>
        </p:blipFill>
        <p:spPr>
          <a:xfrm>
            <a:off x="644943" y="1165075"/>
            <a:ext cx="5053448" cy="3318049"/>
          </a:xfrm>
          <a:prstGeom prst="rect">
            <a:avLst/>
          </a:prstGeom>
          <a:noFill/>
          <a:ln>
            <a:noFill/>
          </a:ln>
        </p:spPr>
      </p:pic>
      <p:pic>
        <p:nvPicPr>
          <p:cNvPr id="333" name="Shape 333"/>
          <p:cNvPicPr preferRelativeResize="0"/>
          <p:nvPr/>
        </p:nvPicPr>
        <p:blipFill>
          <a:blip r:embed="rId4">
            <a:alphaModFix/>
          </a:blip>
          <a:stretch>
            <a:fillRect/>
          </a:stretch>
        </p:blipFill>
        <p:spPr>
          <a:xfrm>
            <a:off x="6282097" y="3298199"/>
            <a:ext cx="5061626" cy="3318051"/>
          </a:xfrm>
          <a:prstGeom prst="rect">
            <a:avLst/>
          </a:prstGeom>
          <a:noFill/>
          <a:ln>
            <a:noFill/>
          </a:ln>
        </p:spPr>
      </p:pic>
      <p:sp>
        <p:nvSpPr>
          <p:cNvPr id="334" name="Shape 334"/>
          <p:cNvSpPr txBox="1"/>
          <p:nvPr/>
        </p:nvSpPr>
        <p:spPr>
          <a:xfrm>
            <a:off x="1627437" y="4823300"/>
            <a:ext cx="3458100" cy="16203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b="1"/>
              <a:t>Roofline analysis*:</a:t>
            </a:r>
            <a:endParaRPr b="1"/>
          </a:p>
          <a:p>
            <a:pPr>
              <a:spcBef>
                <a:spcPts val="0"/>
              </a:spcBef>
              <a:spcAft>
                <a:spcPts val="0"/>
              </a:spcAft>
            </a:pPr>
            <a:r>
              <a:rPr lang="en"/>
              <a:t>Performance of code in relation to hardware limits.</a:t>
            </a:r>
            <a:endParaRPr/>
          </a:p>
          <a:p>
            <a:pPr>
              <a:spcBef>
                <a:spcPts val="0"/>
              </a:spcBef>
              <a:spcAft>
                <a:spcPts val="0"/>
              </a:spcAft>
            </a:pPr>
            <a:r>
              <a:rPr lang="en"/>
              <a:t>Memory bandwidth or compute bound?</a:t>
            </a:r>
            <a:endParaRPr/>
          </a:p>
          <a:p>
            <a:pPr algn="r">
              <a:spcBef>
                <a:spcPts val="0"/>
              </a:spcBef>
              <a:spcAft>
                <a:spcPts val="0"/>
              </a:spcAft>
            </a:pPr>
            <a:endParaRPr/>
          </a:p>
        </p:txBody>
      </p:sp>
      <p:sp>
        <p:nvSpPr>
          <p:cNvPr id="335" name="Shape 335"/>
          <p:cNvSpPr txBox="1"/>
          <p:nvPr/>
        </p:nvSpPr>
        <p:spPr>
          <a:xfrm>
            <a:off x="7036215" y="593367"/>
            <a:ext cx="3849000" cy="11304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b="1"/>
              <a:t>What should I do next?  When do I stop?</a:t>
            </a:r>
            <a:endParaRPr b="1"/>
          </a:p>
          <a:p>
            <a:pPr>
              <a:spcBef>
                <a:spcPts val="0"/>
              </a:spcBef>
              <a:spcAft>
                <a:spcPts val="0"/>
              </a:spcAft>
            </a:pPr>
            <a:r>
              <a:rPr lang="en"/>
              <a:t>Suggests optimizations for your C extensions.</a:t>
            </a:r>
            <a:endParaRPr/>
          </a:p>
          <a:p>
            <a:pPr>
              <a:spcBef>
                <a:spcPts val="0"/>
              </a:spcBef>
              <a:spcAft>
                <a:spcPts val="0"/>
              </a:spcAft>
            </a:pPr>
            <a:r>
              <a:rPr lang="en"/>
              <a:t>Point out vectorization opportunities.</a:t>
            </a:r>
            <a:endParaRPr/>
          </a:p>
          <a:p>
            <a:pPr>
              <a:spcBef>
                <a:spcPts val="0"/>
              </a:spcBef>
              <a:spcAft>
                <a:spcPts val="0"/>
              </a:spcAft>
            </a:pPr>
            <a:r>
              <a:rPr lang="en"/>
              <a:t>Optimize use of threads.</a:t>
            </a:r>
            <a:endParaRPr/>
          </a:p>
          <a:p>
            <a:pPr>
              <a:spcBef>
                <a:spcPts val="0"/>
              </a:spcBef>
              <a:spcAft>
                <a:spcPts val="0"/>
              </a:spcAft>
            </a:pPr>
            <a:r>
              <a:rPr lang="en"/>
              <a:t>Works with Python and C/C++/Fortran code.</a:t>
            </a:r>
            <a:endParaRPr/>
          </a:p>
        </p:txBody>
      </p:sp>
      <p:sp>
        <p:nvSpPr>
          <p:cNvPr id="336" name="Shape 336"/>
          <p:cNvSpPr txBox="1"/>
          <p:nvPr/>
        </p:nvSpPr>
        <p:spPr>
          <a:xfrm>
            <a:off x="1627437" y="6443600"/>
            <a:ext cx="4020900" cy="3453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1200">
                <a:latin typeface="Helvetica Neue"/>
                <a:ea typeface="Helvetica Neue"/>
                <a:cs typeface="Helvetica Neue"/>
                <a:sym typeface="Helvetica Neue"/>
              </a:rPr>
              <a:t>[* Roofline: An upcoming IDEAS Webinar topic.]</a:t>
            </a:r>
            <a:endParaRPr sz="1200">
              <a:latin typeface="Helvetica Neue"/>
              <a:ea typeface="Helvetica Neue"/>
              <a:cs typeface="Helvetica Neue"/>
              <a:sym typeface="Helvetica Neue"/>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p:txBody>
          <a:bodyPr/>
          <a:lstStyle/>
          <a:p>
            <a:r>
              <a:rPr lang="en" dirty="0" smtClean="0">
                <a:sym typeface="Helvetica Neue"/>
              </a:rPr>
              <a:t>Getting Started with Python Resources</a:t>
            </a:r>
            <a:endParaRPr lang="en" dirty="0">
              <a:sym typeface="Helvetica Neue"/>
            </a:endParaRPr>
          </a:p>
        </p:txBody>
      </p:sp>
      <p:sp>
        <p:nvSpPr>
          <p:cNvPr id="74" name="Shape 74"/>
          <p:cNvSpPr txBox="1">
            <a:spLocks noGrp="1"/>
          </p:cNvSpPr>
          <p:nvPr>
            <p:ph type="body" idx="1"/>
          </p:nvPr>
        </p:nvSpPr>
        <p:spPr/>
        <p:txBody>
          <a:bodyPr/>
          <a:lstStyle/>
          <a:p>
            <a:r>
              <a:rPr lang="en" dirty="0" smtClean="0">
                <a:sym typeface="Helvetica Neue"/>
                <a:hlinkClick r:id="rId3"/>
              </a:rPr>
              <a:t>https://www.python.org/about/gettingstarted/</a:t>
            </a:r>
            <a:endParaRPr lang="en" dirty="0" smtClean="0">
              <a:sym typeface="Helvetica Neue"/>
            </a:endParaRPr>
          </a:p>
          <a:p>
            <a:r>
              <a:rPr lang="en" dirty="0" smtClean="0">
                <a:sym typeface="Helvetica Neue"/>
                <a:hlinkClick r:id="rId4"/>
              </a:rPr>
              <a:t>https://wiki.python.org/moin/BeginnersGuide</a:t>
            </a:r>
            <a:endParaRPr lang="en" dirty="0" smtClean="0">
              <a:sym typeface="Helvetica Neue"/>
            </a:endParaRPr>
          </a:p>
          <a:p>
            <a:r>
              <a:rPr lang="en" dirty="0" smtClean="0">
                <a:sym typeface="Helvetica Neue"/>
                <a:hlinkClick r:id="rId5"/>
              </a:rPr>
              <a:t>https://www.codecademy.com/learn/python</a:t>
            </a:r>
            <a:endParaRPr lang="en" dirty="0" smtClean="0">
              <a:sym typeface="Helvetica Neue"/>
            </a:endParaRPr>
          </a:p>
          <a:p>
            <a:r>
              <a:rPr lang="en" dirty="0" smtClean="0">
                <a:sym typeface="Helvetica Neue"/>
                <a:hlinkClick r:id="rId6"/>
              </a:rPr>
              <a:t>https://www.coursera.org/specializations/python</a:t>
            </a:r>
            <a:endParaRPr lang="en" dirty="0" smtClean="0">
              <a:sym typeface="Helvetica Neue"/>
            </a:endParaRPr>
          </a:p>
          <a:p>
            <a:r>
              <a:rPr lang="en" dirty="0" smtClean="0">
                <a:sym typeface="Helvetica Neue"/>
                <a:hlinkClick r:id="rId7"/>
              </a:rPr>
              <a:t>https://software-carpentry.org/lessons/</a:t>
            </a:r>
            <a:endParaRPr lang="en" dirty="0" smtClean="0">
              <a:sym typeface="Helvetica Neue"/>
            </a:endParaRPr>
          </a:p>
          <a:p>
            <a:r>
              <a:rPr lang="en" dirty="0" smtClean="0">
                <a:sym typeface="Helvetica Neue"/>
                <a:hlinkClick r:id="rId8"/>
              </a:rPr>
              <a:t>https://pymotw.com/</a:t>
            </a:r>
            <a:endParaRPr lang="en" dirty="0">
              <a:sym typeface="Helvetica Neue"/>
            </a:endParaRPr>
          </a:p>
        </p:txBody>
      </p:sp>
      <p:sp>
        <p:nvSpPr>
          <p:cNvPr id="75" name="Shape 75"/>
          <p:cNvSpPr txBox="1">
            <a:spLocks noGrp="1"/>
          </p:cNvSpPr>
          <p:nvPr>
            <p:ph type="sldNum" idx="12"/>
          </p:nvPr>
        </p:nvSpPr>
        <p:spPr/>
        <p:txBody>
          <a:bodyPr/>
          <a:lstStyle/>
          <a:p>
            <a:fld id="{00000000-1234-1234-1234-123412341234}" type="slidenum">
              <a:rPr lang="en" smtClean="0"/>
              <a:pPr/>
              <a:t>69</a:t>
            </a:fld>
            <a:endParaRPr lang="en"/>
          </a:p>
        </p:txBody>
      </p:sp>
      <p:pic>
        <p:nvPicPr>
          <p:cNvPr id="76" name="Shape 76"/>
          <p:cNvPicPr preferRelativeResize="0"/>
          <p:nvPr/>
        </p:nvPicPr>
        <p:blipFill>
          <a:blip r:embed="rId9">
            <a:alphaModFix/>
          </a:blip>
          <a:stretch>
            <a:fillRect/>
          </a:stretch>
        </p:blipFill>
        <p:spPr>
          <a:xfrm>
            <a:off x="7562737" y="593367"/>
            <a:ext cx="4462341" cy="5065350"/>
          </a:xfrm>
          <a:prstGeom prst="rect">
            <a:avLst/>
          </a:prstGeom>
          <a:noFill/>
          <a:ln>
            <a:noFill/>
          </a:ln>
        </p:spPr>
      </p:pic>
      <p:sp>
        <p:nvSpPr>
          <p:cNvPr id="77" name="Shape 77"/>
          <p:cNvSpPr txBox="1"/>
          <p:nvPr/>
        </p:nvSpPr>
        <p:spPr>
          <a:xfrm>
            <a:off x="7562736" y="5794211"/>
            <a:ext cx="3479187" cy="4716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u="sng">
                <a:solidFill>
                  <a:schemeClr val="hlink"/>
                </a:solidFill>
                <a:latin typeface="Helvetica Neue"/>
                <a:ea typeface="Helvetica Neue"/>
                <a:cs typeface="Helvetica Neue"/>
                <a:sym typeface="Helvetica Neue"/>
                <a:hlinkClick r:id="rId10"/>
              </a:rPr>
              <a:t>https://</a:t>
            </a:r>
            <a:r>
              <a:rPr lang="en" u="sng" dirty="0">
                <a:solidFill>
                  <a:schemeClr val="hlink"/>
                </a:solidFill>
                <a:latin typeface="Helvetica Neue"/>
                <a:ea typeface="Helvetica Neue"/>
                <a:cs typeface="Helvetica Neue"/>
                <a:sym typeface="Helvetica Neue"/>
                <a:hlinkClick r:id="rId10"/>
              </a:rPr>
              <a:t>xkcd.com/353/</a:t>
            </a:r>
            <a:endParaRPr dirty="0">
              <a:latin typeface="Helvetica Neue"/>
              <a:ea typeface="Helvetica Neue"/>
              <a:cs typeface="Helvetica Neue"/>
              <a:sym typeface="Helvetica Neue"/>
            </a:endParaRPr>
          </a:p>
        </p:txBody>
      </p:sp>
    </p:spTree>
    <p:extLst>
      <p:ext uri="{BB962C8B-B14F-4D97-AF65-F5344CB8AC3E}">
        <p14:creationId xmlns:p14="http://schemas.microsoft.com/office/powerpoint/2010/main" val="1853795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 Python?</a:t>
            </a:r>
            <a:endParaRPr lang="en-US" dirty="0"/>
          </a:p>
        </p:txBody>
      </p:sp>
      <p:sp>
        <p:nvSpPr>
          <p:cNvPr id="3" name="Content Placeholder 2"/>
          <p:cNvSpPr>
            <a:spLocks noGrp="1"/>
          </p:cNvSpPr>
          <p:nvPr>
            <p:ph idx="1"/>
          </p:nvPr>
        </p:nvSpPr>
        <p:spPr>
          <a:xfrm>
            <a:off x="365760" y="1054188"/>
            <a:ext cx="11369809" cy="4047778"/>
          </a:xfrm>
        </p:spPr>
        <p:txBody>
          <a:bodyPr/>
          <a:lstStyle/>
          <a:p>
            <a:r>
              <a:rPr lang="en-US" dirty="0" smtClean="0">
                <a:latin typeface="+mn-lt"/>
              </a:rPr>
              <a:t>Performance is often a secondary concern for developers and distributions</a:t>
            </a:r>
          </a:p>
          <a:p>
            <a:pPr lvl="1">
              <a:buFont typeface="Arial" charset="0"/>
              <a:buChar char="•"/>
            </a:pPr>
            <a:r>
              <a:rPr lang="en-US" dirty="0" smtClean="0">
                <a:latin typeface="+mn-lt"/>
              </a:rPr>
              <a:t>Most Python developers aren’t in HPC environments</a:t>
            </a:r>
          </a:p>
          <a:p>
            <a:pPr lvl="1">
              <a:buFont typeface="Arial" charset="0"/>
              <a:buChar char="•"/>
            </a:pPr>
            <a:r>
              <a:rPr lang="en-US" dirty="0" smtClean="0">
                <a:latin typeface="+mn-lt"/>
              </a:rPr>
              <a:t>Most Python developers aren’t in science environments</a:t>
            </a:r>
          </a:p>
          <a:p>
            <a:pPr lvl="1">
              <a:buFont typeface="Arial" charset="0"/>
              <a:buChar char="•"/>
            </a:pPr>
            <a:r>
              <a:rPr lang="en-US" dirty="0" smtClean="0">
                <a:latin typeface="+mn-lt"/>
              </a:rPr>
              <a:t>Many tools were designed to work best in generic environments</a:t>
            </a:r>
          </a:p>
          <a:p>
            <a:r>
              <a:rPr lang="en-US" dirty="0" smtClean="0">
                <a:latin typeface="+mn-lt"/>
              </a:rPr>
              <a:t>Language maintainers favor consistency over compatibility</a:t>
            </a:r>
          </a:p>
          <a:p>
            <a:pPr lvl="1">
              <a:buFont typeface="Arial" charset="0"/>
              <a:buChar char="•"/>
            </a:pPr>
            <a:r>
              <a:rPr lang="en-US" dirty="0" smtClean="0">
                <a:latin typeface="+mn-lt"/>
              </a:rPr>
              <a:t>Backwards compatibility is seldom guaranteed </a:t>
            </a:r>
          </a:p>
          <a:p>
            <a:r>
              <a:rPr lang="en-US" dirty="0" smtClean="0">
                <a:latin typeface="+mn-lt"/>
              </a:rPr>
              <a:t>Low learning curve</a:t>
            </a:r>
          </a:p>
          <a:p>
            <a:pPr lvl="1">
              <a:buFont typeface="Arial" charset="0"/>
              <a:buChar char="•"/>
            </a:pPr>
            <a:r>
              <a:rPr lang="en-US" dirty="0" smtClean="0">
                <a:latin typeface="+mn-lt"/>
              </a:rPr>
              <a:t>It’s easy to develop a code base that works, but won’t scale</a:t>
            </a:r>
          </a:p>
          <a:p>
            <a:pPr lvl="1">
              <a:buFont typeface="Arial" charset="0"/>
              <a:buChar char="•"/>
            </a:pPr>
            <a:r>
              <a:rPr lang="en-US" dirty="0" smtClean="0">
                <a:latin typeface="+mn-lt"/>
              </a:rPr>
              <a:t>Sometimes Python isn’t the right tool</a:t>
            </a:r>
            <a:endParaRPr lang="en-US" dirty="0" smtClean="0">
              <a:latin typeface="+mn-lt"/>
            </a:endParaRPr>
          </a:p>
          <a:p>
            <a:r>
              <a:rPr lang="en-US" dirty="0" smtClean="0">
                <a:latin typeface="+mn-lt"/>
              </a:rPr>
              <a:t>Existing investments in commercial high-productivity languages (e.g. </a:t>
            </a:r>
            <a:r>
              <a:rPr lang="en-US" dirty="0" err="1" smtClean="0">
                <a:latin typeface="+mn-lt"/>
              </a:rPr>
              <a:t>Matlab</a:t>
            </a:r>
            <a:r>
              <a:rPr lang="en-US" dirty="0" smtClean="0">
                <a:latin typeface="+mn-lt"/>
              </a:rPr>
              <a:t>)</a:t>
            </a:r>
            <a:endParaRPr lang="en-US" dirty="0" smtClean="0">
              <a:latin typeface="+mn-lt"/>
            </a:endParaRPr>
          </a:p>
        </p:txBody>
      </p:sp>
    </p:spTree>
    <p:extLst>
      <p:ext uri="{BB962C8B-B14F-4D97-AF65-F5344CB8AC3E}">
        <p14:creationId xmlns:p14="http://schemas.microsoft.com/office/powerpoint/2010/main" val="3569329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Shape 449"/>
          <p:cNvSpPr txBox="1">
            <a:spLocks noGrp="1"/>
          </p:cNvSpPr>
          <p:nvPr>
            <p:ph type="title"/>
          </p:nvPr>
        </p:nvSpPr>
        <p:spPr/>
        <p:txBody>
          <a:bodyPr/>
          <a:lstStyle/>
          <a:p>
            <a:r>
              <a:rPr lang="en" smtClean="0">
                <a:sym typeface="Helvetica Neue"/>
              </a:rPr>
              <a:t>More Resources</a:t>
            </a:r>
            <a:endParaRPr lang="en">
              <a:sym typeface="Helvetica Neue"/>
            </a:endParaRPr>
          </a:p>
        </p:txBody>
      </p:sp>
      <p:sp>
        <p:nvSpPr>
          <p:cNvPr id="450" name="Shape 450"/>
          <p:cNvSpPr txBox="1">
            <a:spLocks noGrp="1"/>
          </p:cNvSpPr>
          <p:nvPr>
            <p:ph type="body" idx="1"/>
          </p:nvPr>
        </p:nvSpPr>
        <p:spPr>
          <a:xfrm>
            <a:off x="415492" y="975117"/>
            <a:ext cx="11357841" cy="4555200"/>
          </a:xfrm>
        </p:spPr>
        <p:txBody>
          <a:bodyPr/>
          <a:lstStyle/>
          <a:p>
            <a:pPr marL="114300" indent="0">
              <a:buNone/>
            </a:pPr>
            <a:r>
              <a:rPr lang="en" sz="1800" dirty="0" smtClean="0">
                <a:sym typeface="Helvetica Neue"/>
              </a:rPr>
              <a:t>Your NERSC and LCF Python contacts:</a:t>
            </a:r>
          </a:p>
          <a:p>
            <a:r>
              <a:rPr lang="en" sz="1800" dirty="0" smtClean="0">
                <a:sym typeface="Helvetica Neue"/>
              </a:rPr>
              <a:t>	NERSC:	Rollin Thomas	</a:t>
            </a:r>
            <a:r>
              <a:rPr lang="en" sz="1800" dirty="0" smtClean="0">
                <a:sym typeface="Helvetica Neue"/>
                <a:hlinkClick r:id="rId3"/>
              </a:rPr>
              <a:t>rcthomas@lbl.gov</a:t>
            </a:r>
            <a:endParaRPr lang="en" sz="1800" dirty="0" smtClean="0">
              <a:sym typeface="Helvetica Neue"/>
            </a:endParaRPr>
          </a:p>
          <a:p>
            <a:r>
              <a:rPr lang="en" sz="1800" dirty="0" smtClean="0">
                <a:sym typeface="Helvetica Neue"/>
              </a:rPr>
              <a:t>	ALCF:		William Scullin	</a:t>
            </a:r>
            <a:r>
              <a:rPr lang="en" sz="1800" dirty="0" smtClean="0">
                <a:sym typeface="Helvetica Neue"/>
                <a:hlinkClick r:id="rId4"/>
              </a:rPr>
              <a:t>wscullin@alcf.anl.gov</a:t>
            </a:r>
            <a:endParaRPr lang="en" sz="1800" dirty="0" smtClean="0">
              <a:sym typeface="Helvetica Neue"/>
            </a:endParaRPr>
          </a:p>
          <a:p>
            <a:r>
              <a:rPr lang="en" sz="1800" dirty="0" smtClean="0">
                <a:sym typeface="Helvetica Neue"/>
              </a:rPr>
              <a:t>	OLCF:		Matt </a:t>
            </a:r>
            <a:r>
              <a:rPr lang="en" sz="1800" dirty="0" err="1" smtClean="0">
                <a:sym typeface="Helvetica Neue"/>
              </a:rPr>
              <a:t>Belhorn</a:t>
            </a:r>
            <a:r>
              <a:rPr lang="en" sz="1800" dirty="0" smtClean="0">
                <a:sym typeface="Helvetica Neue"/>
              </a:rPr>
              <a:t>		</a:t>
            </a:r>
            <a:r>
              <a:rPr lang="en" sz="1800" dirty="0" smtClean="0">
                <a:sym typeface="Helvetica Neue"/>
                <a:hlinkClick r:id="rId5"/>
              </a:rPr>
              <a:t>belhornmp@ornl.gov</a:t>
            </a:r>
            <a:endParaRPr lang="en" sz="1800" dirty="0" smtClean="0">
              <a:sym typeface="Helvetica Neue"/>
            </a:endParaRPr>
          </a:p>
          <a:p>
            <a:endParaRPr lang="en" sz="1800" dirty="0" smtClean="0">
              <a:sym typeface="Helvetica Neue"/>
            </a:endParaRPr>
          </a:p>
          <a:p>
            <a:pPr marL="114300" indent="0">
              <a:buNone/>
            </a:pPr>
            <a:r>
              <a:rPr lang="en" sz="1800" dirty="0" smtClean="0">
                <a:sym typeface="Helvetica Neue"/>
              </a:rPr>
              <a:t>Documentation:</a:t>
            </a:r>
          </a:p>
          <a:p>
            <a:r>
              <a:rPr lang="en" sz="1800" dirty="0" smtClean="0">
                <a:sym typeface="Helvetica Neue"/>
              </a:rPr>
              <a:t>NERSC:	</a:t>
            </a:r>
            <a:r>
              <a:rPr lang="en" sz="1800" dirty="0" smtClean="0">
                <a:sym typeface="Helvetica Neue"/>
                <a:hlinkClick r:id="rId6"/>
              </a:rPr>
              <a:t>http://www.nersc.gov/users/data-analytics/data-analytics/python/</a:t>
            </a:r>
            <a:endParaRPr lang="en" sz="1800" dirty="0" smtClean="0">
              <a:sym typeface="Helvetica Neue"/>
            </a:endParaRPr>
          </a:p>
          <a:p>
            <a:r>
              <a:rPr lang="en" sz="1800" dirty="0" smtClean="0">
                <a:sym typeface="Helvetica Neue"/>
              </a:rPr>
              <a:t>OLCF:	</a:t>
            </a:r>
            <a:r>
              <a:rPr lang="en" sz="1800" dirty="0" smtClean="0">
                <a:sym typeface="Helvetica Neue"/>
                <a:hlinkClick r:id="rId7"/>
              </a:rPr>
              <a:t>https://www.olcf.ornl.gov/training-event/2016-olcf-user-conference-call-olcf-python-best-practices/</a:t>
            </a:r>
            <a:endParaRPr lang="en" sz="1800" dirty="0" smtClean="0">
              <a:sym typeface="Helvetica Neue"/>
            </a:endParaRPr>
          </a:p>
          <a:p>
            <a:endParaRPr lang="en" sz="1800" dirty="0" smtClean="0">
              <a:sym typeface="Helvetica Neue"/>
            </a:endParaRPr>
          </a:p>
          <a:p>
            <a:pPr marL="114300" indent="0">
              <a:buNone/>
            </a:pPr>
            <a:r>
              <a:rPr lang="en" sz="1800" dirty="0" smtClean="0">
                <a:sym typeface="Helvetica Neue"/>
              </a:rPr>
              <a:t>Other presentations:</a:t>
            </a:r>
          </a:p>
          <a:p>
            <a:r>
              <a:rPr lang="en" sz="1800" dirty="0" smtClean="0">
                <a:sym typeface="Helvetica Neue"/>
              </a:rPr>
              <a:t>	ALCF Performance Workshop (May 2017):</a:t>
            </a:r>
            <a:r>
              <a:rPr lang="en-US" sz="1800" dirty="0" smtClean="0">
                <a:sym typeface="Helvetica Neue"/>
              </a:rPr>
              <a:t/>
            </a:r>
            <a:br>
              <a:rPr lang="en-US" sz="1800" dirty="0" smtClean="0">
                <a:sym typeface="Helvetica Neue"/>
              </a:rPr>
            </a:br>
            <a:r>
              <a:rPr lang="en-US" sz="1800" dirty="0" smtClean="0">
                <a:sym typeface="Helvetica Neue"/>
              </a:rPr>
              <a:t>       </a:t>
            </a:r>
            <a:r>
              <a:rPr lang="en" sz="1800" dirty="0" smtClean="0">
                <a:sym typeface="Helvetica Neue"/>
              </a:rPr>
              <a:t>Python on HPC Best Practices </a:t>
            </a:r>
            <a:r>
              <a:rPr lang="en" sz="1800" dirty="0" smtClean="0">
                <a:sym typeface="Helvetica Neue"/>
                <a:hlinkClick r:id="rId8"/>
              </a:rPr>
              <a:t>http://www.alcf.anl.gov/files/scullin-python.pdf</a:t>
            </a:r>
            <a:endParaRPr lang="en" sz="1800" dirty="0" smtClean="0">
              <a:sym typeface="Helvetica Neue"/>
            </a:endParaRPr>
          </a:p>
          <a:p>
            <a:r>
              <a:rPr lang="en" sz="1800" dirty="0" smtClean="0">
                <a:sym typeface="Helvetica Neue"/>
              </a:rPr>
              <a:t>	NERSC Intel Python Training Event (March 2017):</a:t>
            </a:r>
          </a:p>
          <a:p>
            <a:pPr marL="114300" indent="0">
              <a:buNone/>
            </a:pPr>
            <a:r>
              <a:rPr lang="en" sz="1800" dirty="0" smtClean="0">
                <a:sym typeface="Helvetica Neue"/>
              </a:rPr>
              <a:t>	Optimization Example </a:t>
            </a:r>
            <a:r>
              <a:rPr lang="en" sz="1800" dirty="0" smtClean="0">
                <a:sym typeface="Helvetica Neue"/>
                <a:hlinkClick r:id="rId9"/>
              </a:rPr>
              <a:t>http://www.nersc.gov/assets/Uploads/Intel-tomopy-Mar2017.pdf</a:t>
            </a:r>
            <a:r>
              <a:rPr lang="en-US" sz="1800" dirty="0">
                <a:sym typeface="Helvetica Neue"/>
              </a:rPr>
              <a:t/>
            </a:r>
            <a:br>
              <a:rPr lang="en-US" sz="1800" dirty="0">
                <a:sym typeface="Helvetica Neue"/>
              </a:rPr>
            </a:br>
            <a:r>
              <a:rPr lang="en-US" sz="1800" dirty="0" smtClean="0">
                <a:sym typeface="Helvetica Neue"/>
              </a:rPr>
              <a:t>             </a:t>
            </a:r>
            <a:r>
              <a:rPr lang="en" sz="1800" dirty="0" smtClean="0">
                <a:sym typeface="Helvetica Neue"/>
              </a:rPr>
              <a:t>by </a:t>
            </a:r>
            <a:r>
              <a:rPr lang="en" sz="1800" dirty="0" err="1" smtClean="0">
                <a:sym typeface="Helvetica Neue"/>
              </a:rPr>
              <a:t>Oleksandr</a:t>
            </a:r>
            <a:r>
              <a:rPr lang="en" sz="1800" dirty="0" smtClean="0">
                <a:sym typeface="Helvetica Neue"/>
              </a:rPr>
              <a:t> </a:t>
            </a:r>
            <a:r>
              <a:rPr lang="en" sz="1800" dirty="0" err="1" smtClean="0">
                <a:sym typeface="Helvetica Neue"/>
              </a:rPr>
              <a:t>Pavlyk</a:t>
            </a:r>
            <a:r>
              <a:rPr lang="en" sz="1800" dirty="0" smtClean="0">
                <a:sym typeface="Helvetica Neue"/>
              </a:rPr>
              <a:t> (Intel)	</a:t>
            </a:r>
            <a:endParaRPr lang="en" sz="1800" dirty="0">
              <a:sym typeface="Helvetica Neue"/>
            </a:endParaRPr>
          </a:p>
        </p:txBody>
      </p:sp>
      <p:sp>
        <p:nvSpPr>
          <p:cNvPr id="451" name="Shape 451"/>
          <p:cNvSpPr txBox="1">
            <a:spLocks noGrp="1"/>
          </p:cNvSpPr>
          <p:nvPr>
            <p:ph type="sldNum" idx="12"/>
          </p:nvPr>
        </p:nvSpPr>
        <p:spPr/>
        <p:txBody>
          <a:bodyPr/>
          <a:lstStyle/>
          <a:p>
            <a:fld id="{00000000-1234-1234-1234-123412341234}" type="slidenum">
              <a:rPr lang="en" smtClean="0"/>
              <a:pPr/>
              <a:t>70</a:t>
            </a:fld>
            <a:endParaRPr lang="e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title"/>
          </p:nvPr>
        </p:nvSpPr>
        <p:spPr/>
        <p:txBody>
          <a:bodyPr/>
          <a:lstStyle/>
          <a:p>
            <a:r>
              <a:rPr lang="en" smtClean="0">
                <a:sym typeface="Helvetica Neue"/>
              </a:rPr>
              <a:t>Conclusion</a:t>
            </a:r>
            <a:endParaRPr lang="en">
              <a:sym typeface="Helvetica Neue"/>
            </a:endParaRPr>
          </a:p>
        </p:txBody>
      </p:sp>
      <p:sp>
        <p:nvSpPr>
          <p:cNvPr id="443" name="Shape 443"/>
          <p:cNvSpPr txBox="1">
            <a:spLocks noGrp="1"/>
          </p:cNvSpPr>
          <p:nvPr>
            <p:ph type="body" idx="1"/>
          </p:nvPr>
        </p:nvSpPr>
        <p:spPr/>
        <p:txBody>
          <a:bodyPr/>
          <a:lstStyle/>
          <a:p>
            <a:r>
              <a:rPr lang="en" smtClean="0">
                <a:sym typeface="Helvetica Neue"/>
              </a:rPr>
              <a:t>NERSC, ALCF, and OLCF recognize, welcome, and want to support new and experienced Python users in HPC.</a:t>
            </a:r>
          </a:p>
          <a:p>
            <a:r>
              <a:rPr lang="en" smtClean="0">
                <a:sym typeface="Helvetica Neue"/>
              </a:rPr>
              <a:t>Using Python on our systems can be as easy as a </a:t>
            </a:r>
            <a:r>
              <a:rPr lang="en" smtClean="0">
                <a:sym typeface="Courier New"/>
              </a:rPr>
              <a:t>module load</a:t>
            </a:r>
            <a:r>
              <a:rPr lang="en" smtClean="0">
                <a:sym typeface="Helvetica Neue"/>
              </a:rPr>
              <a:t>, but can be customized by users.</a:t>
            </a:r>
          </a:p>
          <a:p>
            <a:r>
              <a:rPr lang="en" smtClean="0">
                <a:sym typeface="Helvetica Neue"/>
              </a:rPr>
              <a:t>We have provided some guidance and best practices to help users improve Python performance in HPC context.</a:t>
            </a:r>
          </a:p>
          <a:p>
            <a:r>
              <a:rPr lang="en" smtClean="0">
                <a:sym typeface="Helvetica Neue"/>
              </a:rPr>
              <a:t>Try out some of the profiling and performance analysis tools described here, and ask for help if you get stuck.</a:t>
            </a:r>
          </a:p>
          <a:p>
            <a:r>
              <a:rPr lang="en" smtClean="0">
                <a:sym typeface="Helvetica Neue"/>
              </a:rPr>
              <a:t>While there are many challenges for Python in HPC, if users, staff, &amp; vendors work together, there are many rewards.</a:t>
            </a:r>
            <a:endParaRPr lang="en">
              <a:sym typeface="Helvetica Neue"/>
            </a:endParaRPr>
          </a:p>
        </p:txBody>
      </p:sp>
      <p:sp>
        <p:nvSpPr>
          <p:cNvPr id="444" name="Shape 444"/>
          <p:cNvSpPr txBox="1">
            <a:spLocks noGrp="1"/>
          </p:cNvSpPr>
          <p:nvPr>
            <p:ph type="sldNum" idx="12"/>
          </p:nvPr>
        </p:nvSpPr>
        <p:spPr/>
        <p:txBody>
          <a:bodyPr/>
          <a:lstStyle/>
          <a:p>
            <a:fld id="{00000000-1234-1234-1234-123412341234}" type="slidenum">
              <a:rPr lang="en" smtClean="0"/>
              <a:pPr/>
              <a:t>71</a:t>
            </a:fld>
            <a:endParaRPr lang="e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Thank you!</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6808778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a:spLocks noGrp="1"/>
          </p:cNvSpPr>
          <p:nvPr>
            <p:ph type="title"/>
          </p:nvPr>
        </p:nvSpPr>
        <p:spPr>
          <a:xfrm>
            <a:off x="203457" y="481585"/>
            <a:ext cx="11357841" cy="763500"/>
          </a:xfrm>
        </p:spPr>
        <p:txBody>
          <a:bodyPr/>
          <a:lstStyle/>
          <a:p>
            <a:r>
              <a:rPr lang="en" dirty="0" smtClean="0">
                <a:sym typeface="Helvetica Neue"/>
              </a:rPr>
              <a:t>Cross-Compiling on Cray</a:t>
            </a:r>
            <a:r>
              <a:rPr lang="en-US" dirty="0" smtClean="0">
                <a:sym typeface="Helvetica Neue"/>
              </a:rPr>
              <a:t> XC30s</a:t>
            </a:r>
            <a:r>
              <a:rPr lang="en" dirty="0" smtClean="0">
                <a:sym typeface="Helvetica Neue"/>
              </a:rPr>
              <a:t> with </a:t>
            </a:r>
            <a:r>
              <a:rPr lang="en-US" dirty="0" smtClean="0">
                <a:sym typeface="Helvetica Neue"/>
              </a:rPr>
              <a:t>p</a:t>
            </a:r>
            <a:r>
              <a:rPr lang="en" dirty="0" err="1" smtClean="0">
                <a:sym typeface="Helvetica Neue"/>
              </a:rPr>
              <a:t>ip</a:t>
            </a:r>
            <a:endParaRPr lang="en" dirty="0">
              <a:sym typeface="Helvetica Neue"/>
            </a:endParaRPr>
          </a:p>
        </p:txBody>
      </p:sp>
      <p:sp>
        <p:nvSpPr>
          <p:cNvPr id="463" name="Shape 463"/>
          <p:cNvSpPr txBox="1">
            <a:spLocks noGrp="1"/>
          </p:cNvSpPr>
          <p:nvPr>
            <p:ph type="body" idx="1"/>
          </p:nvPr>
        </p:nvSpPr>
        <p:spPr>
          <a:xfrm>
            <a:off x="0" y="1245085"/>
            <a:ext cx="12025078" cy="4555200"/>
          </a:xfrm>
        </p:spPr>
        <p:txBody>
          <a:bodyPr/>
          <a:lstStyle/>
          <a:p>
            <a:pPr marL="114300" indent="0">
              <a:buNone/>
            </a:pPr>
            <a:r>
              <a:rPr lang="en" sz="2000" dirty="0" smtClean="0">
                <a:sym typeface="Courier New"/>
              </a:rPr>
              <a:t>Instruct Cray compiler wrappers to target the login node architecture so code will run everywhere</a:t>
            </a:r>
            <a:br>
              <a:rPr lang="en" sz="2000" dirty="0" smtClean="0">
                <a:sym typeface="Courier New"/>
              </a:rPr>
            </a:br>
            <a:r>
              <a:rPr lang="en" sz="1800" b="1" dirty="0" smtClean="0">
                <a:solidFill>
                  <a:schemeClr val="tx2">
                    <a:lumMod val="75000"/>
                  </a:schemeClr>
                </a:solidFill>
                <a:latin typeface="Andale Mono" charset="0"/>
                <a:ea typeface="Andale Mono" charset="0"/>
                <a:cs typeface="Andale Mono" charset="0"/>
                <a:sym typeface="Courier New"/>
              </a:rPr>
              <a:t>module unload </a:t>
            </a:r>
            <a:r>
              <a:rPr lang="en" sz="1800" b="1" dirty="0" err="1" smtClean="0">
                <a:solidFill>
                  <a:schemeClr val="tx2">
                    <a:lumMod val="75000"/>
                  </a:schemeClr>
                </a:solidFill>
                <a:latin typeface="Andale Mono" charset="0"/>
                <a:ea typeface="Andale Mono" charset="0"/>
                <a:cs typeface="Andale Mono" charset="0"/>
                <a:sym typeface="Courier New"/>
              </a:rPr>
              <a:t>craype-interlagos</a:t>
            </a:r>
            <a:r>
              <a:rPr lang="en" sz="1800" b="1" dirty="0" smtClean="0">
                <a:solidFill>
                  <a:schemeClr val="tx2">
                    <a:lumMod val="75000"/>
                  </a:schemeClr>
                </a:solidFill>
                <a:latin typeface="Andale Mono" charset="0"/>
                <a:ea typeface="Andale Mono" charset="0"/>
                <a:cs typeface="Andale Mono" charset="0"/>
                <a:sym typeface="Courier New"/>
              </a:rPr>
              <a:t/>
            </a:r>
            <a:br>
              <a:rPr lang="en" sz="1800" b="1" dirty="0" smtClean="0">
                <a:solidFill>
                  <a:schemeClr val="tx2">
                    <a:lumMod val="75000"/>
                  </a:schemeClr>
                </a:solidFill>
                <a:latin typeface="Andale Mono" charset="0"/>
                <a:ea typeface="Andale Mono" charset="0"/>
                <a:cs typeface="Andale Mono" charset="0"/>
                <a:sym typeface="Courier New"/>
              </a:rPr>
            </a:br>
            <a:r>
              <a:rPr lang="en" sz="1800" b="1" dirty="0" smtClean="0">
                <a:solidFill>
                  <a:schemeClr val="tx2">
                    <a:lumMod val="75000"/>
                  </a:schemeClr>
                </a:solidFill>
                <a:latin typeface="Andale Mono" charset="0"/>
                <a:ea typeface="Andale Mono" charset="0"/>
                <a:cs typeface="Andale Mono" charset="0"/>
                <a:sym typeface="Courier New"/>
              </a:rPr>
              <a:t>module load </a:t>
            </a:r>
            <a:r>
              <a:rPr lang="en" sz="1800" b="1" dirty="0" err="1" smtClean="0">
                <a:solidFill>
                  <a:schemeClr val="tx2">
                    <a:lumMod val="75000"/>
                  </a:schemeClr>
                </a:solidFill>
                <a:latin typeface="Andale Mono" charset="0"/>
                <a:ea typeface="Andale Mono" charset="0"/>
                <a:cs typeface="Andale Mono" charset="0"/>
                <a:sym typeface="Courier New"/>
              </a:rPr>
              <a:t>craype-istanbul</a:t>
            </a:r>
            <a:r>
              <a:rPr lang="en" sz="1800" b="1" dirty="0" smtClean="0">
                <a:solidFill>
                  <a:schemeClr val="tx2">
                    <a:lumMod val="75000"/>
                  </a:schemeClr>
                </a:solidFill>
                <a:latin typeface="Andale Mono" charset="0"/>
                <a:ea typeface="Andale Mono" charset="0"/>
                <a:cs typeface="Andale Mono" charset="0"/>
                <a:sym typeface="Courier New"/>
              </a:rPr>
              <a:t/>
            </a:r>
            <a:br>
              <a:rPr lang="en" sz="1800" b="1" dirty="0" smtClean="0">
                <a:solidFill>
                  <a:schemeClr val="tx2">
                    <a:lumMod val="75000"/>
                  </a:schemeClr>
                </a:solidFill>
                <a:latin typeface="Andale Mono" charset="0"/>
                <a:ea typeface="Andale Mono" charset="0"/>
                <a:cs typeface="Andale Mono" charset="0"/>
                <a:sym typeface="Courier New"/>
              </a:rPr>
            </a:br>
            <a:r>
              <a:rPr lang="en" sz="1800" b="1" dirty="0" smtClean="0">
                <a:solidFill>
                  <a:schemeClr val="tx2">
                    <a:lumMod val="75000"/>
                  </a:schemeClr>
                </a:solidFill>
                <a:latin typeface="Andale Mono" charset="0"/>
                <a:ea typeface="Andale Mono" charset="0"/>
                <a:cs typeface="Andale Mono" charset="0"/>
                <a:sym typeface="Courier New"/>
              </a:rPr>
              <a:t/>
            </a:r>
            <a:br>
              <a:rPr lang="en" sz="1800" b="1" dirty="0" smtClean="0">
                <a:solidFill>
                  <a:schemeClr val="tx2">
                    <a:lumMod val="75000"/>
                  </a:schemeClr>
                </a:solidFill>
                <a:latin typeface="Andale Mono" charset="0"/>
                <a:ea typeface="Andale Mono" charset="0"/>
                <a:cs typeface="Andale Mono" charset="0"/>
                <a:sym typeface="Courier New"/>
              </a:rPr>
            </a:br>
            <a:r>
              <a:rPr lang="en" sz="1800" b="1" dirty="0" err="1" smtClean="0">
                <a:solidFill>
                  <a:schemeClr val="tx2">
                    <a:lumMod val="75000"/>
                  </a:schemeClr>
                </a:solidFill>
                <a:latin typeface="Andale Mono" charset="0"/>
                <a:ea typeface="Andale Mono" charset="0"/>
                <a:cs typeface="Andale Mono" charset="0"/>
                <a:sym typeface="Courier New"/>
              </a:rPr>
              <a:t>virualenv</a:t>
            </a:r>
            <a:r>
              <a:rPr lang="en" sz="1800" b="1" dirty="0" smtClean="0">
                <a:solidFill>
                  <a:schemeClr val="tx2">
                    <a:lumMod val="75000"/>
                  </a:schemeClr>
                </a:solidFill>
                <a:latin typeface="Andale Mono" charset="0"/>
                <a:ea typeface="Andale Mono" charset="0"/>
                <a:cs typeface="Andale Mono" charset="0"/>
                <a:sym typeface="Courier New"/>
              </a:rPr>
              <a:t> --python=python2.7 "${VENV_NAME}"</a:t>
            </a:r>
            <a:br>
              <a:rPr lang="en" sz="1800" b="1" dirty="0" smtClean="0">
                <a:solidFill>
                  <a:schemeClr val="tx2">
                    <a:lumMod val="75000"/>
                  </a:schemeClr>
                </a:solidFill>
                <a:latin typeface="Andale Mono" charset="0"/>
                <a:ea typeface="Andale Mono" charset="0"/>
                <a:cs typeface="Andale Mono" charset="0"/>
                <a:sym typeface="Courier New"/>
              </a:rPr>
            </a:br>
            <a:r>
              <a:rPr lang="en" sz="1800" b="1" dirty="0" smtClean="0">
                <a:solidFill>
                  <a:schemeClr val="tx2">
                    <a:lumMod val="75000"/>
                  </a:schemeClr>
                </a:solidFill>
                <a:latin typeface="Andale Mono" charset="0"/>
                <a:ea typeface="Andale Mono" charset="0"/>
                <a:cs typeface="Andale Mono" charset="0"/>
                <a:sym typeface="Courier New"/>
              </a:rPr>
              <a:t>source "${VENV_NAME}/bin/activate"</a:t>
            </a:r>
            <a:r>
              <a:rPr lang="en" sz="1800" dirty="0" smtClean="0">
                <a:solidFill>
                  <a:schemeClr val="tx2">
                    <a:lumMod val="75000"/>
                  </a:schemeClr>
                </a:solidFill>
                <a:latin typeface="Andale Mono" charset="0"/>
                <a:ea typeface="Andale Mono" charset="0"/>
                <a:cs typeface="Andale Mono" charset="0"/>
                <a:sym typeface="Courier New"/>
              </a:rPr>
              <a:t/>
            </a:r>
            <a:br>
              <a:rPr lang="en" sz="1800" dirty="0" smtClean="0">
                <a:solidFill>
                  <a:schemeClr val="tx2">
                    <a:lumMod val="75000"/>
                  </a:schemeClr>
                </a:solidFill>
                <a:latin typeface="Andale Mono" charset="0"/>
                <a:ea typeface="Andale Mono" charset="0"/>
                <a:cs typeface="Andale Mono" charset="0"/>
                <a:sym typeface="Courier New"/>
              </a:rPr>
            </a:br>
            <a:r>
              <a:rPr lang="en" sz="2000" dirty="0" smtClean="0">
                <a:sym typeface="Courier New"/>
              </a:rPr>
              <a:t/>
            </a:r>
            <a:br>
              <a:rPr lang="en" sz="2000" dirty="0" smtClean="0">
                <a:sym typeface="Courier New"/>
              </a:rPr>
            </a:br>
            <a:r>
              <a:rPr lang="en" sz="2000" dirty="0" smtClean="0">
                <a:sym typeface="Courier New"/>
              </a:rPr>
              <a:t># If pip is badly out of date, the TLS certificates may not be trusted.</a:t>
            </a:r>
            <a:br>
              <a:rPr lang="en" sz="2000" dirty="0" smtClean="0">
                <a:sym typeface="Courier New"/>
              </a:rPr>
            </a:br>
            <a:r>
              <a:rPr lang="en" sz="1800" b="1" dirty="0" smtClean="0">
                <a:solidFill>
                  <a:schemeClr val="tx2">
                    <a:lumMod val="75000"/>
                  </a:schemeClr>
                </a:solidFill>
                <a:latin typeface="Andale Mono" charset="0"/>
                <a:ea typeface="Andale Mono" charset="0"/>
                <a:cs typeface="Andale Mono" charset="0"/>
                <a:sym typeface="Courier New"/>
              </a:rPr>
              <a:t>pip install --trusted-host </a:t>
            </a:r>
            <a:r>
              <a:rPr lang="en" sz="1800" b="1" dirty="0" err="1" smtClean="0">
                <a:solidFill>
                  <a:schemeClr val="tx2">
                    <a:lumMod val="75000"/>
                  </a:schemeClr>
                </a:solidFill>
                <a:latin typeface="Andale Mono" charset="0"/>
                <a:ea typeface="Andale Mono" charset="0"/>
                <a:cs typeface="Andale Mono" charset="0"/>
                <a:sym typeface="Courier New"/>
              </a:rPr>
              <a:t>pypi.python.org</a:t>
            </a:r>
            <a:r>
              <a:rPr lang="en" sz="1800" b="1" dirty="0" smtClean="0">
                <a:solidFill>
                  <a:schemeClr val="tx2">
                    <a:lumMod val="75000"/>
                  </a:schemeClr>
                </a:solidFill>
                <a:latin typeface="Andale Mono" charset="0"/>
                <a:ea typeface="Andale Mono" charset="0"/>
                <a:cs typeface="Andale Mono" charset="0"/>
                <a:sym typeface="Courier New"/>
              </a:rPr>
              <a:t> --upgrade pip</a:t>
            </a:r>
            <a:r>
              <a:rPr lang="en" sz="2000" dirty="0" smtClean="0">
                <a:sym typeface="Courier New"/>
              </a:rPr>
              <a:t/>
            </a:r>
            <a:br>
              <a:rPr lang="en" sz="2000" dirty="0" smtClean="0">
                <a:sym typeface="Courier New"/>
              </a:rPr>
            </a:br>
            <a:r>
              <a:rPr lang="en" sz="2000" dirty="0" smtClean="0">
                <a:sym typeface="Courier New"/>
              </a:rPr>
              <a:t/>
            </a:r>
            <a:br>
              <a:rPr lang="en" sz="2000" dirty="0" smtClean="0">
                <a:sym typeface="Courier New"/>
              </a:rPr>
            </a:br>
            <a:r>
              <a:rPr lang="en" sz="2000" dirty="0" smtClean="0">
                <a:sym typeface="Courier New"/>
              </a:rPr>
              <a:t>Set </a:t>
            </a:r>
            <a:r>
              <a:rPr lang="en" sz="2000" dirty="0" err="1" smtClean="0">
                <a:sym typeface="Courier New"/>
              </a:rPr>
              <a:t>envvars</a:t>
            </a:r>
            <a:r>
              <a:rPr lang="en" sz="2000" dirty="0" smtClean="0">
                <a:sym typeface="Courier New"/>
              </a:rPr>
              <a:t> needed to guide pip for cross-compiling and instruct it to build from source</a:t>
            </a:r>
            <a:br>
              <a:rPr lang="en" sz="2000" dirty="0" smtClean="0">
                <a:sym typeface="Courier New"/>
              </a:rPr>
            </a:br>
            <a:r>
              <a:rPr lang="en" sz="1800" b="1" dirty="0" smtClean="0">
                <a:solidFill>
                  <a:schemeClr val="tx2">
                    <a:lumMod val="75000"/>
                  </a:schemeClr>
                </a:solidFill>
                <a:latin typeface="Andale Mono" charset="0"/>
                <a:ea typeface="Andale Mono" charset="0"/>
                <a:cs typeface="Andale Mono" charset="0"/>
                <a:sym typeface="Courier New"/>
              </a:rPr>
              <a:t>CC=cc MPICC=cc pip install -v --no-binary :all: mpi4py</a:t>
            </a:r>
            <a:r>
              <a:rPr lang="en" sz="2000" dirty="0" smtClean="0">
                <a:sym typeface="Courier New"/>
              </a:rPr>
              <a:t/>
            </a:r>
            <a:br>
              <a:rPr lang="en" sz="2000" dirty="0" smtClean="0">
                <a:sym typeface="Courier New"/>
              </a:rPr>
            </a:br>
            <a:r>
              <a:rPr lang="en" sz="2000" dirty="0" smtClean="0">
                <a:sym typeface="Courier New"/>
              </a:rPr>
              <a:t/>
            </a:r>
            <a:br>
              <a:rPr lang="en" sz="2000" dirty="0" smtClean="0">
                <a:sym typeface="Courier New"/>
              </a:rPr>
            </a:br>
            <a:r>
              <a:rPr lang="en" sz="2000" dirty="0" smtClean="0">
                <a:sym typeface="Courier New"/>
              </a:rPr>
              <a:t>Set </a:t>
            </a:r>
            <a:r>
              <a:rPr lang="en" sz="2000" dirty="0" err="1" smtClean="0">
                <a:sym typeface="Courier New"/>
              </a:rPr>
              <a:t>envvars</a:t>
            </a:r>
            <a:r>
              <a:rPr lang="en" sz="2000" dirty="0" smtClean="0">
                <a:sym typeface="Courier New"/>
              </a:rPr>
              <a:t> needed for pip to use external dependencies. See package documentation.</a:t>
            </a:r>
            <a:br>
              <a:rPr lang="en" sz="2000" dirty="0" smtClean="0">
                <a:sym typeface="Courier New"/>
              </a:rPr>
            </a:br>
            <a:r>
              <a:rPr lang="en" sz="1800" b="1" dirty="0" smtClean="0">
                <a:solidFill>
                  <a:schemeClr val="tx2">
                    <a:lumMod val="75000"/>
                  </a:schemeClr>
                </a:solidFill>
                <a:latin typeface="Andale Mono" charset="0"/>
                <a:ea typeface="Andale Mono" charset="0"/>
                <a:cs typeface="Andale Mono" charset="0"/>
                <a:sym typeface="Courier New"/>
              </a:rPr>
              <a:t>HDF5_DIR="${CRAY_HDF5_DIR}/${PE_ENV}/${GNU_VERSION%.*}"</a:t>
            </a:r>
            <a:br>
              <a:rPr lang="en" sz="1800" b="1" dirty="0" smtClean="0">
                <a:solidFill>
                  <a:schemeClr val="tx2">
                    <a:lumMod val="75000"/>
                  </a:schemeClr>
                </a:solidFill>
                <a:latin typeface="Andale Mono" charset="0"/>
                <a:ea typeface="Andale Mono" charset="0"/>
                <a:cs typeface="Andale Mono" charset="0"/>
                <a:sym typeface="Courier New"/>
              </a:rPr>
            </a:br>
            <a:r>
              <a:rPr lang="en" sz="1800" b="1" dirty="0" smtClean="0">
                <a:solidFill>
                  <a:schemeClr val="tx2">
                    <a:lumMod val="75000"/>
                  </a:schemeClr>
                </a:solidFill>
                <a:latin typeface="Andale Mono" charset="0"/>
                <a:ea typeface="Andale Mono" charset="0"/>
                <a:cs typeface="Andale Mono" charset="0"/>
                <a:sym typeface="Courier New"/>
              </a:rPr>
              <a:t>CC=cc HDF5_MPI="ON" HDF5_DIR="${HDF5_DIR}" pip install -v --no-binary :all: h5py</a:t>
            </a:r>
            <a:br>
              <a:rPr lang="en" sz="1800" b="1" dirty="0" smtClean="0">
                <a:solidFill>
                  <a:schemeClr val="tx2">
                    <a:lumMod val="75000"/>
                  </a:schemeClr>
                </a:solidFill>
                <a:latin typeface="Andale Mono" charset="0"/>
                <a:ea typeface="Andale Mono" charset="0"/>
                <a:cs typeface="Andale Mono" charset="0"/>
                <a:sym typeface="Courier New"/>
              </a:rPr>
            </a:br>
            <a:r>
              <a:rPr lang="en" sz="1800" b="1" dirty="0" smtClean="0">
                <a:solidFill>
                  <a:schemeClr val="tx2">
                    <a:lumMod val="75000"/>
                  </a:schemeClr>
                </a:solidFill>
                <a:latin typeface="Andale Mono" charset="0"/>
                <a:ea typeface="Andale Mono" charset="0"/>
                <a:cs typeface="Andale Mono" charset="0"/>
                <a:sym typeface="Courier New"/>
              </a:rPr>
              <a:t>deactivate "${VENV_NAME}"</a:t>
            </a:r>
            <a:br>
              <a:rPr lang="en" sz="1800" b="1" dirty="0" smtClean="0">
                <a:solidFill>
                  <a:schemeClr val="tx2">
                    <a:lumMod val="75000"/>
                  </a:schemeClr>
                </a:solidFill>
                <a:latin typeface="Andale Mono" charset="0"/>
                <a:ea typeface="Andale Mono" charset="0"/>
                <a:cs typeface="Andale Mono" charset="0"/>
                <a:sym typeface="Courier New"/>
              </a:rPr>
            </a:br>
            <a:r>
              <a:rPr lang="en" sz="1800" b="1" dirty="0" smtClean="0">
                <a:solidFill>
                  <a:schemeClr val="tx2">
                    <a:lumMod val="75000"/>
                  </a:schemeClr>
                </a:solidFill>
                <a:latin typeface="Andale Mono" charset="0"/>
                <a:ea typeface="Andale Mono" charset="0"/>
                <a:cs typeface="Andale Mono" charset="0"/>
                <a:sym typeface="Courier New"/>
              </a:rPr>
              <a:t>module unload </a:t>
            </a:r>
            <a:r>
              <a:rPr lang="en" sz="1800" b="1" dirty="0" err="1" smtClean="0">
                <a:solidFill>
                  <a:schemeClr val="tx2">
                    <a:lumMod val="75000"/>
                  </a:schemeClr>
                </a:solidFill>
                <a:latin typeface="Andale Mono" charset="0"/>
                <a:ea typeface="Andale Mono" charset="0"/>
                <a:cs typeface="Andale Mono" charset="0"/>
                <a:sym typeface="Courier New"/>
              </a:rPr>
              <a:t>craype-istanbul</a:t>
            </a:r>
            <a:r>
              <a:rPr lang="en" sz="1800" b="1" dirty="0" smtClean="0">
                <a:solidFill>
                  <a:schemeClr val="tx2">
                    <a:lumMod val="75000"/>
                  </a:schemeClr>
                </a:solidFill>
                <a:latin typeface="Andale Mono" charset="0"/>
                <a:ea typeface="Andale Mono" charset="0"/>
                <a:cs typeface="Andale Mono" charset="0"/>
                <a:sym typeface="Courier New"/>
              </a:rPr>
              <a:t/>
            </a:r>
            <a:br>
              <a:rPr lang="en" sz="1800" b="1" dirty="0" smtClean="0">
                <a:solidFill>
                  <a:schemeClr val="tx2">
                    <a:lumMod val="75000"/>
                  </a:schemeClr>
                </a:solidFill>
                <a:latin typeface="Andale Mono" charset="0"/>
                <a:ea typeface="Andale Mono" charset="0"/>
                <a:cs typeface="Andale Mono" charset="0"/>
                <a:sym typeface="Courier New"/>
              </a:rPr>
            </a:br>
            <a:r>
              <a:rPr lang="en" sz="1800" b="1" dirty="0" smtClean="0">
                <a:solidFill>
                  <a:schemeClr val="tx2">
                    <a:lumMod val="75000"/>
                  </a:schemeClr>
                </a:solidFill>
                <a:latin typeface="Andale Mono" charset="0"/>
                <a:ea typeface="Andale Mono" charset="0"/>
                <a:cs typeface="Andale Mono" charset="0"/>
                <a:sym typeface="Courier New"/>
              </a:rPr>
              <a:t>module load </a:t>
            </a:r>
            <a:r>
              <a:rPr lang="en" sz="1800" b="1" dirty="0" err="1" smtClean="0">
                <a:solidFill>
                  <a:schemeClr val="tx2">
                    <a:lumMod val="75000"/>
                  </a:schemeClr>
                </a:solidFill>
                <a:latin typeface="Andale Mono" charset="0"/>
                <a:ea typeface="Andale Mono" charset="0"/>
                <a:cs typeface="Andale Mono" charset="0"/>
                <a:sym typeface="Courier New"/>
              </a:rPr>
              <a:t>craype-interlagos</a:t>
            </a:r>
            <a:endParaRPr lang="en" sz="1800" b="1" dirty="0">
              <a:solidFill>
                <a:schemeClr val="tx2">
                  <a:lumMod val="75000"/>
                </a:schemeClr>
              </a:solidFill>
              <a:latin typeface="Andale Mono" charset="0"/>
              <a:ea typeface="Andale Mono" charset="0"/>
              <a:cs typeface="Andale Mono" charset="0"/>
              <a:sym typeface="Courier New"/>
            </a:endParaRPr>
          </a:p>
        </p:txBody>
      </p:sp>
      <p:sp>
        <p:nvSpPr>
          <p:cNvPr id="464" name="Shape 464"/>
          <p:cNvSpPr txBox="1">
            <a:spLocks noGrp="1"/>
          </p:cNvSpPr>
          <p:nvPr>
            <p:ph type="sldNum" idx="12"/>
          </p:nvPr>
        </p:nvSpPr>
        <p:spPr/>
        <p:txBody>
          <a:bodyPr/>
          <a:lstStyle/>
          <a:p>
            <a:fld id="{00000000-1234-1234-1234-123412341234}" type="slidenum">
              <a:rPr lang="is-IS" smtClean="0"/>
              <a:pPr/>
              <a:t>73</a:t>
            </a:fld>
            <a:endParaRPr lang="is-I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r>
              <a:rPr lang="en" dirty="0" smtClean="0">
                <a:sym typeface="Helvetica Neue"/>
              </a:rPr>
              <a:t>Why is Python Popular?</a:t>
            </a:r>
            <a:endParaRPr lang="en" dirty="0">
              <a:sym typeface="Helvetica Neue"/>
            </a:endParaRPr>
          </a:p>
        </p:txBody>
      </p:sp>
      <p:sp>
        <p:nvSpPr>
          <p:cNvPr id="115" name="Shape 115"/>
          <p:cNvSpPr txBox="1">
            <a:spLocks noGrp="1"/>
          </p:cNvSpPr>
          <p:nvPr>
            <p:ph type="sldNum" idx="12"/>
          </p:nvPr>
        </p:nvSpPr>
        <p:spPr/>
        <p:txBody>
          <a:bodyPr/>
          <a:lstStyle/>
          <a:p>
            <a:fld id="{00000000-1234-1234-1234-123412341234}" type="slidenum">
              <a:rPr lang="en" smtClean="0"/>
              <a:pPr/>
              <a:t>8</a:t>
            </a:fld>
            <a:endParaRPr lang="en"/>
          </a:p>
        </p:txBody>
      </p:sp>
      <p:pic>
        <p:nvPicPr>
          <p:cNvPr id="113" name="Shape 113"/>
          <p:cNvPicPr preferRelativeResize="0"/>
          <p:nvPr/>
        </p:nvPicPr>
        <p:blipFill>
          <a:blip r:embed="rId3">
            <a:alphaModFix/>
          </a:blip>
          <a:stretch>
            <a:fillRect/>
          </a:stretch>
        </p:blipFill>
        <p:spPr>
          <a:xfrm>
            <a:off x="8170972" y="975117"/>
            <a:ext cx="4017853" cy="4980000"/>
          </a:xfrm>
          <a:prstGeom prst="rect">
            <a:avLst/>
          </a:prstGeom>
          <a:noFill/>
          <a:ln>
            <a:noFill/>
          </a:ln>
        </p:spPr>
      </p:pic>
      <p:sp>
        <p:nvSpPr>
          <p:cNvPr id="114" name="Shape 114"/>
          <p:cNvSpPr txBox="1"/>
          <p:nvPr/>
        </p:nvSpPr>
        <p:spPr>
          <a:xfrm>
            <a:off x="577516" y="1065300"/>
            <a:ext cx="7411452" cy="49800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2400" b="1" dirty="0">
                <a:latin typeface="+mn-lt"/>
                <a:ea typeface="Helvetica Neue"/>
                <a:cs typeface="Helvetica Neue"/>
                <a:sym typeface="Helvetica Neue"/>
              </a:rPr>
              <a:t>Makes a great first </a:t>
            </a:r>
            <a:r>
              <a:rPr lang="en" sz="2400" b="1" dirty="0" smtClean="0">
                <a:latin typeface="+mn-lt"/>
                <a:ea typeface="Helvetica Neue"/>
                <a:cs typeface="Helvetica Neue"/>
                <a:sym typeface="Helvetica Neue"/>
              </a:rPr>
              <a:t>impression:</a:t>
            </a:r>
            <a:endParaRPr lang="en-US" sz="2400" b="1" dirty="0">
              <a:latin typeface="+mn-lt"/>
              <a:ea typeface="Helvetica Neue"/>
              <a:cs typeface="Helvetica Neue"/>
              <a:sym typeface="Helvetica Neue"/>
            </a:endParaRPr>
          </a:p>
          <a:p>
            <a:pPr marL="285750" indent="-285750">
              <a:spcBef>
                <a:spcPts val="0"/>
              </a:spcBef>
              <a:spcAft>
                <a:spcPts val="0"/>
              </a:spcAft>
              <a:buFont typeface="Arial" charset="0"/>
              <a:buChar char="•"/>
            </a:pPr>
            <a:r>
              <a:rPr lang="en" dirty="0" smtClean="0">
                <a:latin typeface="+mn-lt"/>
                <a:ea typeface="Helvetica Neue"/>
                <a:cs typeface="Helvetica Neue"/>
                <a:sym typeface="Helvetica Neue"/>
              </a:rPr>
              <a:t>Clean</a:t>
            </a:r>
            <a:r>
              <a:rPr lang="en" dirty="0">
                <a:latin typeface="+mn-lt"/>
                <a:ea typeface="Helvetica Neue"/>
                <a:cs typeface="Helvetica Neue"/>
                <a:sym typeface="Helvetica Neue"/>
              </a:rPr>
              <a:t>, clear </a:t>
            </a:r>
            <a:r>
              <a:rPr lang="en" dirty="0" smtClean="0">
                <a:latin typeface="+mn-lt"/>
                <a:ea typeface="Helvetica Neue"/>
                <a:cs typeface="Helvetica Neue"/>
                <a:sym typeface="Helvetica Neue"/>
              </a:rPr>
              <a:t>syntax.</a:t>
            </a:r>
            <a:endParaRPr lang="en-US" dirty="0">
              <a:latin typeface="+mn-lt"/>
              <a:ea typeface="Helvetica Neue"/>
              <a:cs typeface="Helvetica Neue"/>
              <a:sym typeface="Helvetica Neue"/>
            </a:endParaRPr>
          </a:p>
          <a:p>
            <a:pPr marL="285750" indent="-285750">
              <a:spcBef>
                <a:spcPts val="0"/>
              </a:spcBef>
              <a:spcAft>
                <a:spcPts val="0"/>
              </a:spcAft>
              <a:buFont typeface="Arial" charset="0"/>
              <a:buChar char="•"/>
            </a:pPr>
            <a:r>
              <a:rPr lang="en" dirty="0" smtClean="0">
                <a:latin typeface="+mn-lt"/>
                <a:ea typeface="Helvetica Neue"/>
                <a:cs typeface="Helvetica Neue"/>
                <a:sym typeface="Helvetica Neue"/>
              </a:rPr>
              <a:t>Multi-paradigm</a:t>
            </a:r>
            <a:r>
              <a:rPr lang="en" dirty="0">
                <a:latin typeface="+mn-lt"/>
                <a:ea typeface="Helvetica Neue"/>
                <a:cs typeface="Helvetica Neue"/>
                <a:sym typeface="Helvetica Neue"/>
              </a:rPr>
              <a:t>, </a:t>
            </a:r>
            <a:r>
              <a:rPr lang="en" dirty="0" smtClean="0">
                <a:latin typeface="+mn-lt"/>
                <a:ea typeface="Helvetica Neue"/>
                <a:cs typeface="Helvetica Neue"/>
                <a:sym typeface="Helvetica Neue"/>
              </a:rPr>
              <a:t>interpreted.</a:t>
            </a:r>
            <a:endParaRPr lang="en-US" dirty="0">
              <a:latin typeface="+mn-lt"/>
              <a:ea typeface="Helvetica Neue"/>
              <a:cs typeface="Helvetica Neue"/>
              <a:sym typeface="Helvetica Neue"/>
            </a:endParaRPr>
          </a:p>
          <a:p>
            <a:pPr marL="285750" indent="-285750">
              <a:spcBef>
                <a:spcPts val="0"/>
              </a:spcBef>
              <a:spcAft>
                <a:spcPts val="0"/>
              </a:spcAft>
              <a:buFont typeface="Arial" charset="0"/>
              <a:buChar char="•"/>
            </a:pPr>
            <a:r>
              <a:rPr lang="en" dirty="0" smtClean="0">
                <a:latin typeface="+mn-lt"/>
                <a:ea typeface="Helvetica Neue"/>
                <a:cs typeface="Helvetica Neue"/>
                <a:sym typeface="Helvetica Neue"/>
              </a:rPr>
              <a:t>Duck </a:t>
            </a:r>
            <a:r>
              <a:rPr lang="en" dirty="0">
                <a:latin typeface="+mn-lt"/>
                <a:ea typeface="Helvetica Neue"/>
                <a:cs typeface="Helvetica Neue"/>
                <a:sym typeface="Helvetica Neue"/>
              </a:rPr>
              <a:t>typing, garbage collection</a:t>
            </a:r>
            <a:r>
              <a:rPr lang="en" dirty="0" smtClean="0">
                <a:latin typeface="+mn-lt"/>
                <a:ea typeface="Helvetica Neue"/>
                <a:cs typeface="Helvetica Neue"/>
                <a:sym typeface="Helvetica Neue"/>
              </a:rPr>
              <a:t>.</a:t>
            </a:r>
            <a:endParaRPr lang="en-US" dirty="0" smtClean="0">
              <a:latin typeface="+mn-lt"/>
              <a:ea typeface="Helvetica Neue"/>
              <a:cs typeface="Helvetica Neue"/>
              <a:sym typeface="Helvetica Neue"/>
            </a:endParaRPr>
          </a:p>
          <a:p>
            <a:pPr marL="285750" indent="-285750">
              <a:spcBef>
                <a:spcPts val="0"/>
              </a:spcBef>
              <a:spcAft>
                <a:spcPts val="0"/>
              </a:spcAft>
              <a:buFont typeface="Arial" charset="0"/>
              <a:buChar char="•"/>
            </a:pPr>
            <a:r>
              <a:rPr lang="en-US" dirty="0" smtClean="0">
                <a:latin typeface="+mn-lt"/>
                <a:ea typeface="Helvetica Neue"/>
                <a:cs typeface="Helvetica Neue"/>
                <a:sym typeface="Helvetica Neue"/>
              </a:rPr>
              <a:t>Built-ins mostly map to C/C++ equivalents. </a:t>
            </a:r>
          </a:p>
          <a:p>
            <a:pPr marL="285750" indent="-285750">
              <a:spcBef>
                <a:spcPts val="0"/>
              </a:spcBef>
              <a:spcAft>
                <a:spcPts val="0"/>
              </a:spcAft>
              <a:buFont typeface="Arial" charset="0"/>
              <a:buChar char="•"/>
            </a:pPr>
            <a:r>
              <a:rPr lang="en-US" dirty="0" smtClean="0">
                <a:latin typeface="+mn-lt"/>
                <a:ea typeface="Helvetica Neue"/>
                <a:cs typeface="Helvetica Neue"/>
                <a:sym typeface="Helvetica Neue"/>
              </a:rPr>
              <a:t>Excellent built-in documentation.  </a:t>
            </a:r>
            <a:endParaRPr b="1" dirty="0">
              <a:latin typeface="+mn-lt"/>
              <a:ea typeface="Helvetica Neue"/>
              <a:cs typeface="Helvetica Neue"/>
              <a:sym typeface="Helvetica Neue"/>
            </a:endParaRPr>
          </a:p>
          <a:p>
            <a:pPr>
              <a:spcBef>
                <a:spcPts val="0"/>
              </a:spcBef>
              <a:spcAft>
                <a:spcPts val="0"/>
              </a:spcAft>
            </a:pPr>
            <a:endParaRPr dirty="0">
              <a:latin typeface="+mn-lt"/>
              <a:ea typeface="Helvetica Neue"/>
              <a:cs typeface="Helvetica Neue"/>
              <a:sym typeface="Helvetica Neue"/>
            </a:endParaRPr>
          </a:p>
          <a:p>
            <a:pPr>
              <a:spcBef>
                <a:spcPts val="0"/>
              </a:spcBef>
              <a:spcAft>
                <a:spcPts val="0"/>
              </a:spcAft>
            </a:pPr>
            <a:r>
              <a:rPr lang="en" sz="2400" b="1" dirty="0">
                <a:latin typeface="+mn-lt"/>
                <a:ea typeface="Helvetica Neue"/>
                <a:cs typeface="Helvetica Neue"/>
                <a:sym typeface="Helvetica Neue"/>
              </a:rPr>
              <a:t>Keeps up with users’ </a:t>
            </a:r>
            <a:r>
              <a:rPr lang="en" sz="2400" b="1" dirty="0" smtClean="0">
                <a:latin typeface="+mn-lt"/>
                <a:ea typeface="Helvetica Neue"/>
                <a:cs typeface="Helvetica Neue"/>
                <a:sym typeface="Helvetica Neue"/>
              </a:rPr>
              <a:t>needs:</a:t>
            </a:r>
            <a:endParaRPr lang="en-US" sz="2400" b="1" dirty="0">
              <a:latin typeface="+mn-lt"/>
              <a:ea typeface="Helvetica Neue"/>
              <a:cs typeface="Helvetica Neue"/>
              <a:sym typeface="Helvetica Neue"/>
            </a:endParaRPr>
          </a:p>
          <a:p>
            <a:pPr marL="285750" indent="-285750">
              <a:spcBef>
                <a:spcPts val="0"/>
              </a:spcBef>
              <a:spcAft>
                <a:spcPts val="0"/>
              </a:spcAft>
              <a:buFont typeface="Arial" charset="0"/>
              <a:buChar char="•"/>
            </a:pPr>
            <a:r>
              <a:rPr lang="en" dirty="0" smtClean="0">
                <a:latin typeface="+mn-lt"/>
                <a:ea typeface="Helvetica Neue"/>
                <a:cs typeface="Helvetica Neue"/>
                <a:sym typeface="Helvetica Neue"/>
              </a:rPr>
              <a:t>Flexible</a:t>
            </a:r>
            <a:r>
              <a:rPr lang="en" dirty="0">
                <a:latin typeface="+mn-lt"/>
                <a:ea typeface="Helvetica Neue"/>
                <a:cs typeface="Helvetica Neue"/>
                <a:sym typeface="Helvetica Neue"/>
              </a:rPr>
              <a:t>, full-featured data </a:t>
            </a:r>
            <a:r>
              <a:rPr lang="en" dirty="0" smtClean="0">
                <a:latin typeface="+mn-lt"/>
                <a:ea typeface="Helvetica Neue"/>
                <a:cs typeface="Helvetica Neue"/>
                <a:sym typeface="Helvetica Neue"/>
              </a:rPr>
              <a:t>structures.</a:t>
            </a:r>
            <a:endParaRPr lang="en-US" dirty="0">
              <a:latin typeface="+mn-lt"/>
              <a:ea typeface="Helvetica Neue"/>
              <a:cs typeface="Helvetica Neue"/>
              <a:sym typeface="Helvetica Neue"/>
            </a:endParaRPr>
          </a:p>
          <a:p>
            <a:pPr marL="285750" indent="-285750">
              <a:spcBef>
                <a:spcPts val="0"/>
              </a:spcBef>
              <a:spcAft>
                <a:spcPts val="0"/>
              </a:spcAft>
              <a:buFont typeface="Arial" charset="0"/>
              <a:buChar char="•"/>
            </a:pPr>
            <a:r>
              <a:rPr lang="en" dirty="0" smtClean="0">
                <a:latin typeface="+mn-lt"/>
                <a:ea typeface="Helvetica Neue"/>
                <a:cs typeface="Helvetica Neue"/>
                <a:sym typeface="Helvetica Neue"/>
              </a:rPr>
              <a:t>Extensive </a:t>
            </a:r>
            <a:r>
              <a:rPr lang="en" dirty="0">
                <a:latin typeface="+mn-lt"/>
                <a:ea typeface="Helvetica Neue"/>
                <a:cs typeface="Helvetica Neue"/>
                <a:sym typeface="Helvetica Neue"/>
              </a:rPr>
              <a:t>standard </a:t>
            </a:r>
            <a:r>
              <a:rPr lang="en" dirty="0" smtClean="0">
                <a:latin typeface="+mn-lt"/>
                <a:ea typeface="Helvetica Neue"/>
                <a:cs typeface="Helvetica Neue"/>
                <a:sym typeface="Helvetica Neue"/>
              </a:rPr>
              <a:t>libraries.</a:t>
            </a:r>
            <a:endParaRPr lang="en-US" dirty="0" smtClean="0">
              <a:latin typeface="+mn-lt"/>
              <a:ea typeface="Helvetica Neue"/>
              <a:cs typeface="Helvetica Neue"/>
              <a:sym typeface="Helvetica Neue"/>
            </a:endParaRPr>
          </a:p>
          <a:p>
            <a:pPr marL="285750" indent="-285750">
              <a:spcBef>
                <a:spcPts val="0"/>
              </a:spcBef>
              <a:spcAft>
                <a:spcPts val="0"/>
              </a:spcAft>
              <a:buFont typeface="Arial" charset="0"/>
              <a:buChar char="•"/>
            </a:pPr>
            <a:r>
              <a:rPr lang="en-US" dirty="0" smtClean="0">
                <a:latin typeface="+mn-lt"/>
                <a:ea typeface="Helvetica Neue"/>
                <a:cs typeface="Helvetica Neue"/>
                <a:sym typeface="Helvetica Neue"/>
              </a:rPr>
              <a:t>Portable. </a:t>
            </a:r>
          </a:p>
          <a:p>
            <a:pPr marL="285750" indent="-285750">
              <a:spcBef>
                <a:spcPts val="0"/>
              </a:spcBef>
              <a:spcAft>
                <a:spcPts val="0"/>
              </a:spcAft>
              <a:buFont typeface="Arial" charset="0"/>
              <a:buChar char="•"/>
            </a:pPr>
            <a:r>
              <a:rPr lang="en-US" dirty="0" smtClean="0">
                <a:latin typeface="+mn-lt"/>
                <a:ea typeface="Helvetica Neue"/>
                <a:cs typeface="Helvetica Neue"/>
                <a:sym typeface="Helvetica Neue"/>
              </a:rPr>
              <a:t>Fully open source with a strong development community.</a:t>
            </a:r>
          </a:p>
          <a:p>
            <a:pPr marL="285750" indent="-285750">
              <a:spcBef>
                <a:spcPts val="0"/>
              </a:spcBef>
              <a:spcAft>
                <a:spcPts val="0"/>
              </a:spcAft>
              <a:buFont typeface="Arial" charset="0"/>
              <a:buChar char="•"/>
            </a:pPr>
            <a:r>
              <a:rPr lang="en-US" dirty="0">
                <a:latin typeface="+mn-lt"/>
                <a:ea typeface="Helvetica Neue"/>
                <a:cs typeface="Helvetica Neue"/>
                <a:sym typeface="Helvetica Neue"/>
              </a:rPr>
              <a:t>C</a:t>
            </a:r>
            <a:r>
              <a:rPr lang="en-US" dirty="0" smtClean="0">
                <a:latin typeface="+mn-lt"/>
                <a:ea typeface="Helvetica Neue"/>
                <a:cs typeface="Helvetica Neue"/>
                <a:sym typeface="Helvetica Neue"/>
              </a:rPr>
              <a:t>ommercial support available.</a:t>
            </a:r>
            <a:endParaRPr lang="en-US" dirty="0">
              <a:latin typeface="+mn-lt"/>
              <a:ea typeface="Helvetica Neue"/>
              <a:cs typeface="Helvetica Neue"/>
              <a:sym typeface="Helvetica Neue"/>
            </a:endParaRPr>
          </a:p>
          <a:p>
            <a:pPr marL="285750" indent="-285750">
              <a:spcBef>
                <a:spcPts val="0"/>
              </a:spcBef>
              <a:spcAft>
                <a:spcPts val="0"/>
              </a:spcAft>
              <a:buFont typeface="Arial" charset="0"/>
              <a:buChar char="•"/>
            </a:pPr>
            <a:r>
              <a:rPr lang="en" dirty="0" smtClean="0">
                <a:latin typeface="+mn-lt"/>
                <a:ea typeface="Helvetica Neue"/>
                <a:cs typeface="Helvetica Neue"/>
                <a:sym typeface="Helvetica Neue"/>
              </a:rPr>
              <a:t>Reusable </a:t>
            </a:r>
            <a:r>
              <a:rPr lang="en" dirty="0">
                <a:latin typeface="+mn-lt"/>
                <a:ea typeface="Helvetica Neue"/>
                <a:cs typeface="Helvetica Neue"/>
                <a:sym typeface="Helvetica Neue"/>
              </a:rPr>
              <a:t>open-source packages </a:t>
            </a:r>
            <a:r>
              <a:rPr lang="en" u="sng" dirty="0">
                <a:solidFill>
                  <a:schemeClr val="hlink"/>
                </a:solidFill>
                <a:latin typeface="+mn-lt"/>
                <a:ea typeface="Helvetica Neue"/>
                <a:cs typeface="Helvetica Neue"/>
                <a:sym typeface="Helvetica Neue"/>
                <a:hlinkClick r:id="rId4"/>
              </a:rPr>
              <a:t>(PyPI</a:t>
            </a:r>
            <a:r>
              <a:rPr lang="en" u="sng" dirty="0" smtClean="0">
                <a:solidFill>
                  <a:schemeClr val="hlink"/>
                </a:solidFill>
                <a:latin typeface="+mn-lt"/>
                <a:ea typeface="Helvetica Neue"/>
                <a:cs typeface="Helvetica Neue"/>
                <a:sym typeface="Helvetica Neue"/>
                <a:hlinkClick r:id="rId4"/>
              </a:rPr>
              <a:t>).</a:t>
            </a:r>
            <a:endParaRPr lang="en-US" dirty="0">
              <a:latin typeface="+mn-lt"/>
              <a:ea typeface="Helvetica Neue"/>
              <a:cs typeface="Helvetica Neue"/>
              <a:sym typeface="Helvetica Neue"/>
            </a:endParaRPr>
          </a:p>
          <a:p>
            <a:pPr marL="285750" indent="-285750">
              <a:spcBef>
                <a:spcPts val="0"/>
              </a:spcBef>
              <a:spcAft>
                <a:spcPts val="0"/>
              </a:spcAft>
              <a:buFont typeface="Arial" charset="0"/>
              <a:buChar char="•"/>
            </a:pPr>
            <a:r>
              <a:rPr lang="en" dirty="0" smtClean="0">
                <a:latin typeface="+mn-lt"/>
                <a:ea typeface="Helvetica Neue"/>
                <a:cs typeface="Helvetica Neue"/>
                <a:sym typeface="Helvetica Neue"/>
              </a:rPr>
              <a:t>Package </a:t>
            </a:r>
            <a:r>
              <a:rPr lang="en" dirty="0">
                <a:latin typeface="+mn-lt"/>
                <a:ea typeface="Helvetica Neue"/>
                <a:cs typeface="Helvetica Neue"/>
                <a:sym typeface="Helvetica Neue"/>
              </a:rPr>
              <a:t>management </a:t>
            </a:r>
            <a:r>
              <a:rPr lang="en" dirty="0" smtClean="0">
                <a:latin typeface="+mn-lt"/>
                <a:ea typeface="Helvetica Neue"/>
                <a:cs typeface="Helvetica Neue"/>
                <a:sym typeface="Helvetica Neue"/>
              </a:rPr>
              <a:t>tools.</a:t>
            </a:r>
            <a:endParaRPr lang="en-US" dirty="0">
              <a:latin typeface="+mn-lt"/>
              <a:ea typeface="Helvetica Neue"/>
              <a:cs typeface="Helvetica Neue"/>
              <a:sym typeface="Helvetica Neue"/>
            </a:endParaRPr>
          </a:p>
          <a:p>
            <a:pPr marL="285750" indent="-285750">
              <a:spcBef>
                <a:spcPts val="0"/>
              </a:spcBef>
              <a:spcAft>
                <a:spcPts val="0"/>
              </a:spcAft>
              <a:buFont typeface="Arial" charset="0"/>
              <a:buChar char="•"/>
            </a:pPr>
            <a:r>
              <a:rPr lang="en" dirty="0" smtClean="0">
                <a:latin typeface="+mn-lt"/>
                <a:ea typeface="Helvetica Neue"/>
                <a:cs typeface="Helvetica Neue"/>
                <a:sym typeface="Helvetica Neue"/>
              </a:rPr>
              <a:t>Good </a:t>
            </a:r>
            <a:r>
              <a:rPr lang="en" dirty="0">
                <a:latin typeface="+mn-lt"/>
                <a:ea typeface="Helvetica Neue"/>
                <a:cs typeface="Helvetica Neue"/>
                <a:sym typeface="Helvetica Neue"/>
              </a:rPr>
              <a:t>unit testing frameworks.</a:t>
            </a:r>
            <a:endParaRPr dirty="0">
              <a:latin typeface="+mn-lt"/>
              <a:ea typeface="Helvetica Neue"/>
              <a:cs typeface="Helvetica Neue"/>
              <a:sym typeface="Helvetica Neue"/>
            </a:endParaRPr>
          </a:p>
          <a:p>
            <a:pPr marL="285750" indent="-285750">
              <a:spcBef>
                <a:spcPts val="0"/>
              </a:spcBef>
              <a:spcAft>
                <a:spcPts val="0"/>
              </a:spcAft>
              <a:buFont typeface="Arial" charset="0"/>
              <a:buChar char="•"/>
            </a:pPr>
            <a:r>
              <a:rPr lang="en" dirty="0" smtClean="0">
                <a:solidFill>
                  <a:srgbClr val="FF0000"/>
                </a:solidFill>
                <a:latin typeface="+mn-lt"/>
                <a:ea typeface="Helvetica Neue"/>
                <a:cs typeface="Helvetica Neue"/>
                <a:sym typeface="Helvetica Neue"/>
              </a:rPr>
              <a:t>Extensible </a:t>
            </a:r>
            <a:r>
              <a:rPr lang="en" dirty="0">
                <a:solidFill>
                  <a:srgbClr val="FF0000"/>
                </a:solidFill>
                <a:latin typeface="+mn-lt"/>
                <a:ea typeface="Helvetica Neue"/>
                <a:cs typeface="Helvetica Neue"/>
                <a:sym typeface="Helvetica Neue"/>
              </a:rPr>
              <a:t>with C/C++/Fortran </a:t>
            </a:r>
            <a:r>
              <a:rPr lang="en" dirty="0" smtClean="0">
                <a:solidFill>
                  <a:srgbClr val="FF0000"/>
                </a:solidFill>
                <a:latin typeface="+mn-lt"/>
                <a:ea typeface="Helvetica Neue"/>
                <a:cs typeface="Helvetica Neue"/>
                <a:sym typeface="Helvetica Neue"/>
              </a:rPr>
              <a:t>for</a:t>
            </a:r>
            <a:r>
              <a:rPr lang="en-US" dirty="0">
                <a:solidFill>
                  <a:srgbClr val="FF0000"/>
                </a:solidFill>
                <a:latin typeface="+mn-lt"/>
                <a:ea typeface="Helvetica Neue"/>
                <a:cs typeface="Helvetica Neue"/>
                <a:sym typeface="Helvetica Neue"/>
              </a:rPr>
              <a:t> </a:t>
            </a:r>
            <a:r>
              <a:rPr lang="en" dirty="0" smtClean="0">
                <a:solidFill>
                  <a:srgbClr val="FF0000"/>
                </a:solidFill>
                <a:latin typeface="+mn-lt"/>
                <a:ea typeface="Helvetica Neue"/>
                <a:cs typeface="Helvetica Neue"/>
                <a:sym typeface="Helvetica Neue"/>
              </a:rPr>
              <a:t>optimizing </a:t>
            </a:r>
            <a:r>
              <a:rPr lang="en" dirty="0">
                <a:solidFill>
                  <a:srgbClr val="FF0000"/>
                </a:solidFill>
                <a:latin typeface="+mn-lt"/>
                <a:ea typeface="Helvetica Neue"/>
                <a:cs typeface="Helvetica Neue"/>
                <a:sym typeface="Helvetica Neue"/>
              </a:rPr>
              <a:t>high-performance kernels</a:t>
            </a:r>
            <a:r>
              <a:rPr lang="en" dirty="0" smtClean="0">
                <a:solidFill>
                  <a:srgbClr val="FF0000"/>
                </a:solidFill>
                <a:latin typeface="+mn-lt"/>
                <a:ea typeface="Helvetica Neue"/>
                <a:cs typeface="Helvetica Neue"/>
                <a:sym typeface="Helvetica Neue"/>
              </a:rPr>
              <a:t>.</a:t>
            </a:r>
            <a:endParaRPr lang="en-US" dirty="0">
              <a:solidFill>
                <a:srgbClr val="FF0000"/>
              </a:solidFill>
              <a:latin typeface="+mn-lt"/>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p:txBody>
          <a:bodyPr/>
          <a:lstStyle/>
          <a:p>
            <a:r>
              <a:rPr lang="en" smtClean="0">
                <a:sym typeface="Helvetica Neue"/>
              </a:rPr>
              <a:t>The Scientific Python Stack</a:t>
            </a:r>
            <a:endParaRPr lang="en">
              <a:sym typeface="Helvetica Neue"/>
            </a:endParaRPr>
          </a:p>
        </p:txBody>
      </p:sp>
      <p:sp>
        <p:nvSpPr>
          <p:cNvPr id="132" name="Shape 132"/>
          <p:cNvSpPr txBox="1">
            <a:spLocks noGrp="1"/>
          </p:cNvSpPr>
          <p:nvPr>
            <p:ph type="sldNum" idx="12"/>
          </p:nvPr>
        </p:nvSpPr>
        <p:spPr/>
        <p:txBody>
          <a:bodyPr/>
          <a:lstStyle/>
          <a:p>
            <a:fld id="{00000000-1234-1234-1234-123412341234}" type="slidenum">
              <a:rPr lang="en" smtClean="0"/>
              <a:pPr/>
              <a:t>9</a:t>
            </a:fld>
            <a:endParaRPr lang="en"/>
          </a:p>
        </p:txBody>
      </p:sp>
      <p:sp>
        <p:nvSpPr>
          <p:cNvPr id="121" name="Shape 121"/>
          <p:cNvSpPr txBox="1"/>
          <p:nvPr/>
        </p:nvSpPr>
        <p:spPr>
          <a:xfrm>
            <a:off x="1708112" y="4752450"/>
            <a:ext cx="8772600" cy="17124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2400" b="1">
                <a:latin typeface="Helvetica Neue"/>
                <a:ea typeface="Helvetica Neue"/>
                <a:cs typeface="Helvetica Neue"/>
                <a:sym typeface="Helvetica Neue"/>
              </a:rPr>
              <a:t>Primary Uses:</a:t>
            </a:r>
            <a:endParaRPr sz="2400" b="1">
              <a:latin typeface="Helvetica Neue"/>
              <a:ea typeface="Helvetica Neue"/>
              <a:cs typeface="Helvetica Neue"/>
              <a:sym typeface="Helvetica Neue"/>
            </a:endParaRPr>
          </a:p>
          <a:p>
            <a:pPr marL="457200" indent="-381000">
              <a:spcBef>
                <a:spcPts val="1000"/>
              </a:spcBef>
              <a:spcAft>
                <a:spcPts val="0"/>
              </a:spcAft>
              <a:buSzPts val="2400"/>
              <a:buFont typeface="Helvetica Neue"/>
              <a:buChar char="●"/>
            </a:pPr>
            <a:r>
              <a:rPr lang="en" sz="2400" b="1">
                <a:latin typeface="Helvetica Neue"/>
                <a:ea typeface="Helvetica Neue"/>
                <a:cs typeface="Helvetica Neue"/>
                <a:sym typeface="Helvetica Neue"/>
              </a:rPr>
              <a:t>Script workflows for both data analysis and simulations</a:t>
            </a:r>
            <a:endParaRPr sz="2400" b="1">
              <a:latin typeface="Helvetica Neue"/>
              <a:ea typeface="Helvetica Neue"/>
              <a:cs typeface="Helvetica Neue"/>
              <a:sym typeface="Helvetica Neue"/>
            </a:endParaRPr>
          </a:p>
          <a:p>
            <a:pPr marL="457200" indent="-381000">
              <a:spcBef>
                <a:spcPts val="1000"/>
              </a:spcBef>
              <a:spcAft>
                <a:spcPts val="1000"/>
              </a:spcAft>
              <a:buSzPts val="2400"/>
              <a:buFont typeface="Helvetica Neue"/>
              <a:buChar char="●"/>
            </a:pPr>
            <a:r>
              <a:rPr lang="en" sz="2400" b="1">
                <a:latin typeface="Helvetica Neue"/>
                <a:ea typeface="Helvetica Neue"/>
                <a:cs typeface="Helvetica Neue"/>
                <a:sym typeface="Helvetica Neue"/>
              </a:rPr>
              <a:t>Perform exploratory, interactive data analytics &amp; viz</a:t>
            </a:r>
            <a:endParaRPr sz="2400" b="1">
              <a:latin typeface="Helvetica Neue"/>
              <a:ea typeface="Helvetica Neue"/>
              <a:cs typeface="Helvetica Neue"/>
              <a:sym typeface="Helvetica Neue"/>
            </a:endParaRPr>
          </a:p>
        </p:txBody>
      </p:sp>
      <p:pic>
        <p:nvPicPr>
          <p:cNvPr id="122" name="Shape 122"/>
          <p:cNvPicPr preferRelativeResize="0"/>
          <p:nvPr/>
        </p:nvPicPr>
        <p:blipFill>
          <a:blip r:embed="rId3">
            <a:alphaModFix/>
          </a:blip>
          <a:stretch>
            <a:fillRect/>
          </a:stretch>
        </p:blipFill>
        <p:spPr>
          <a:xfrm>
            <a:off x="2661663" y="1259978"/>
            <a:ext cx="2951028" cy="1475501"/>
          </a:xfrm>
          <a:prstGeom prst="rect">
            <a:avLst/>
          </a:prstGeom>
          <a:noFill/>
          <a:ln>
            <a:noFill/>
          </a:ln>
        </p:spPr>
      </p:pic>
      <p:grpSp>
        <p:nvGrpSpPr>
          <p:cNvPr id="123" name="Shape 123"/>
          <p:cNvGrpSpPr/>
          <p:nvPr/>
        </p:nvGrpSpPr>
        <p:grpSpPr>
          <a:xfrm>
            <a:off x="6010557" y="980925"/>
            <a:ext cx="3578180" cy="1800088"/>
            <a:chOff x="4945345" y="980925"/>
            <a:chExt cx="3578180" cy="1800088"/>
          </a:xfrm>
        </p:grpSpPr>
        <p:pic>
          <p:nvPicPr>
            <p:cNvPr id="124" name="Shape 124"/>
            <p:cNvPicPr preferRelativeResize="0"/>
            <p:nvPr/>
          </p:nvPicPr>
          <p:blipFill>
            <a:blip r:embed="rId4">
              <a:alphaModFix/>
            </a:blip>
            <a:stretch>
              <a:fillRect/>
            </a:stretch>
          </p:blipFill>
          <p:spPr>
            <a:xfrm>
              <a:off x="4945345" y="1255413"/>
              <a:ext cx="3436655" cy="1525600"/>
            </a:xfrm>
            <a:prstGeom prst="rect">
              <a:avLst/>
            </a:prstGeom>
            <a:noFill/>
            <a:ln>
              <a:noFill/>
            </a:ln>
          </p:spPr>
        </p:pic>
        <p:pic>
          <p:nvPicPr>
            <p:cNvPr id="125" name="Shape 125"/>
            <p:cNvPicPr preferRelativeResize="0"/>
            <p:nvPr/>
          </p:nvPicPr>
          <p:blipFill>
            <a:blip r:embed="rId5">
              <a:alphaModFix/>
            </a:blip>
            <a:stretch>
              <a:fillRect/>
            </a:stretch>
          </p:blipFill>
          <p:spPr>
            <a:xfrm>
              <a:off x="7616242" y="980925"/>
              <a:ext cx="907282" cy="635100"/>
            </a:xfrm>
            <a:prstGeom prst="rect">
              <a:avLst/>
            </a:prstGeom>
            <a:noFill/>
            <a:ln>
              <a:noFill/>
            </a:ln>
          </p:spPr>
        </p:pic>
      </p:grpSp>
      <p:pic>
        <p:nvPicPr>
          <p:cNvPr id="126" name="Shape 126"/>
          <p:cNvPicPr preferRelativeResize="0"/>
          <p:nvPr/>
        </p:nvPicPr>
        <p:blipFill>
          <a:blip r:embed="rId6">
            <a:alphaModFix/>
          </a:blip>
          <a:stretch>
            <a:fillRect/>
          </a:stretch>
        </p:blipFill>
        <p:spPr>
          <a:xfrm>
            <a:off x="1920338" y="2940666"/>
            <a:ext cx="1242725" cy="1161957"/>
          </a:xfrm>
          <a:prstGeom prst="rect">
            <a:avLst/>
          </a:prstGeom>
          <a:noFill/>
          <a:ln>
            <a:noFill/>
          </a:ln>
        </p:spPr>
      </p:pic>
      <p:pic>
        <p:nvPicPr>
          <p:cNvPr id="127" name="Shape 127"/>
          <p:cNvPicPr preferRelativeResize="0"/>
          <p:nvPr/>
        </p:nvPicPr>
        <p:blipFill>
          <a:blip r:embed="rId7">
            <a:alphaModFix/>
          </a:blip>
          <a:stretch>
            <a:fillRect/>
          </a:stretch>
        </p:blipFill>
        <p:spPr>
          <a:xfrm>
            <a:off x="3039813" y="3524773"/>
            <a:ext cx="1666359" cy="937350"/>
          </a:xfrm>
          <a:prstGeom prst="rect">
            <a:avLst/>
          </a:prstGeom>
          <a:noFill/>
          <a:ln>
            <a:noFill/>
          </a:ln>
        </p:spPr>
      </p:pic>
      <p:pic>
        <p:nvPicPr>
          <p:cNvPr id="128" name="Shape 128"/>
          <p:cNvPicPr preferRelativeResize="0"/>
          <p:nvPr/>
        </p:nvPicPr>
        <p:blipFill>
          <a:blip r:embed="rId8">
            <a:alphaModFix/>
          </a:blip>
          <a:stretch>
            <a:fillRect/>
          </a:stretch>
        </p:blipFill>
        <p:spPr>
          <a:xfrm>
            <a:off x="3833812" y="2879000"/>
            <a:ext cx="1839392" cy="996050"/>
          </a:xfrm>
          <a:prstGeom prst="rect">
            <a:avLst/>
          </a:prstGeom>
          <a:noFill/>
          <a:ln>
            <a:noFill/>
          </a:ln>
        </p:spPr>
      </p:pic>
      <p:pic>
        <p:nvPicPr>
          <p:cNvPr id="129" name="Shape 129"/>
          <p:cNvPicPr preferRelativeResize="0"/>
          <p:nvPr/>
        </p:nvPicPr>
        <p:blipFill>
          <a:blip r:embed="rId9">
            <a:alphaModFix/>
          </a:blip>
          <a:stretch>
            <a:fillRect/>
          </a:stretch>
        </p:blipFill>
        <p:spPr>
          <a:xfrm>
            <a:off x="4917700" y="3897871"/>
            <a:ext cx="2658237" cy="488050"/>
          </a:xfrm>
          <a:prstGeom prst="rect">
            <a:avLst/>
          </a:prstGeom>
          <a:noFill/>
          <a:ln>
            <a:noFill/>
          </a:ln>
        </p:spPr>
      </p:pic>
      <p:pic>
        <p:nvPicPr>
          <p:cNvPr id="130" name="Shape 130"/>
          <p:cNvPicPr preferRelativeResize="0"/>
          <p:nvPr/>
        </p:nvPicPr>
        <p:blipFill>
          <a:blip r:embed="rId10">
            <a:alphaModFix/>
          </a:blip>
          <a:stretch>
            <a:fillRect/>
          </a:stretch>
        </p:blipFill>
        <p:spPr>
          <a:xfrm>
            <a:off x="5704937" y="3068574"/>
            <a:ext cx="3252326" cy="677600"/>
          </a:xfrm>
          <a:prstGeom prst="rect">
            <a:avLst/>
          </a:prstGeom>
          <a:noFill/>
          <a:ln>
            <a:noFill/>
          </a:ln>
        </p:spPr>
      </p:pic>
      <p:pic>
        <p:nvPicPr>
          <p:cNvPr id="131" name="Shape 131"/>
          <p:cNvPicPr preferRelativeResize="0"/>
          <p:nvPr/>
        </p:nvPicPr>
        <p:blipFill>
          <a:blip r:embed="rId11">
            <a:alphaModFix/>
          </a:blip>
          <a:stretch>
            <a:fillRect/>
          </a:stretch>
        </p:blipFill>
        <p:spPr>
          <a:xfrm>
            <a:off x="8105362" y="3824351"/>
            <a:ext cx="2163100" cy="565501"/>
          </a:xfrm>
          <a:prstGeom prst="rect">
            <a:avLst/>
          </a:prstGeom>
          <a:noFill/>
          <a:ln>
            <a:noFill/>
          </a:ln>
        </p:spPr>
      </p:pic>
    </p:spTree>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5736</TotalTime>
  <Words>3954</Words>
  <Application>Microsoft Macintosh PowerPoint</Application>
  <PresentationFormat>Custom</PresentationFormat>
  <Paragraphs>804</Paragraphs>
  <Slides>73</Slides>
  <Notes>60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73</vt:i4>
      </vt:variant>
    </vt:vector>
  </HeadingPairs>
  <TitlesOfParts>
    <vt:vector size="89" baseType="lpstr">
      <vt:lpstr>Andale Mono</vt:lpstr>
      <vt:lpstr>APCCourier</vt:lpstr>
      <vt:lpstr>Arial Black</vt:lpstr>
      <vt:lpstr>Calibri</vt:lpstr>
      <vt:lpstr>Courier</vt:lpstr>
      <vt:lpstr>courier new</vt:lpstr>
      <vt:lpstr>courier new</vt:lpstr>
      <vt:lpstr>Helvetica Neue</vt:lpstr>
      <vt:lpstr>Menlo</vt:lpstr>
      <vt:lpstr>Symbol</vt:lpstr>
      <vt:lpstr>Trebuchet MS</vt:lpstr>
      <vt:lpstr>Trebuchet MS Regular</vt:lpstr>
      <vt:lpstr>Wingdings</vt:lpstr>
      <vt:lpstr>Arial</vt:lpstr>
      <vt:lpstr>Arial</vt:lpstr>
      <vt:lpstr>Presentations (Wide Screen)</vt:lpstr>
      <vt:lpstr>Python for High Performance Computing</vt:lpstr>
      <vt:lpstr>Agenda</vt:lpstr>
      <vt:lpstr>Administrative and Logistical Notes</vt:lpstr>
      <vt:lpstr>Tutorial Objectives</vt:lpstr>
      <vt:lpstr>Why this tutorial? Why Python?</vt:lpstr>
      <vt:lpstr>Why this tutorial?</vt:lpstr>
      <vt:lpstr>Why Not Python?</vt:lpstr>
      <vt:lpstr>Why is Python Popular?</vt:lpstr>
      <vt:lpstr>The Scientific Python Stack</vt:lpstr>
      <vt:lpstr>Choosing between Python 2 or 3</vt:lpstr>
      <vt:lpstr>Python at the HPC Center</vt:lpstr>
      <vt:lpstr>PyFR: Gordon Bell &amp; SC16 Best Paper Finalist</vt:lpstr>
      <vt:lpstr>Basic Guidelines for Python in HPC</vt:lpstr>
      <vt:lpstr>Practical Matters: Using Python at NERSC, ALCF, and OLCF</vt:lpstr>
      <vt:lpstr>Python at NERSC, ALCF, &amp; OLCF</vt:lpstr>
      <vt:lpstr>Python Builds and Distributions</vt:lpstr>
      <vt:lpstr>Customizing and Controlling Your Environment I: Virtualenv</vt:lpstr>
      <vt:lpstr>Customizing and Controlling Your Environment I: Virtualenv (cont’d)</vt:lpstr>
      <vt:lpstr>Customizing and Controlling Your Environment II: Conda</vt:lpstr>
      <vt:lpstr>Python at NERSC</vt:lpstr>
      <vt:lpstr>Python at ALCF</vt:lpstr>
      <vt:lpstr>Python at OLCF</vt:lpstr>
      <vt:lpstr>Hands-on Exercise 1: Setting up an environment on Cori</vt:lpstr>
      <vt:lpstr>Performance Basics: Python Internals and Threading NumPy Extending Python  </vt:lpstr>
      <vt:lpstr>Structuring a HPC Python code</vt:lpstr>
      <vt:lpstr>How does CPython work?</vt:lpstr>
      <vt:lpstr>How does CPython work? (Part 2)</vt:lpstr>
      <vt:lpstr>Can we improve things in pure Python?</vt:lpstr>
      <vt:lpstr>Takeaways on CPython</vt:lpstr>
      <vt:lpstr>Parallelism &amp; Python: A Word on the GIL</vt:lpstr>
      <vt:lpstr>NumPy and SciPy</vt:lpstr>
      <vt:lpstr>How NumPy is built matters:</vt:lpstr>
      <vt:lpstr>Checking your NumPy Configuration:</vt:lpstr>
      <vt:lpstr>NumPy Data Types</vt:lpstr>
      <vt:lpstr>Creating NumPy Arrays</vt:lpstr>
      <vt:lpstr>   Slicing NumPy Arrays (Part 1)</vt:lpstr>
      <vt:lpstr>Slicing NumPy Arrays (Part 2)</vt:lpstr>
      <vt:lpstr>Broadcasting with universal functions (ufuncs) Applies operations to many elements with a single call – with compiled code</vt:lpstr>
      <vt:lpstr>When NumPy isn’t enough</vt:lpstr>
      <vt:lpstr>Developing Your Own Bindings and Compiled Modules</vt:lpstr>
      <vt:lpstr>Developing Your Own Modules: Cython</vt:lpstr>
      <vt:lpstr>Developing Your Own Modules: Cython</vt:lpstr>
      <vt:lpstr>Developing Your Own Modules: f2py</vt:lpstr>
      <vt:lpstr>Other Tools for Performance</vt:lpstr>
      <vt:lpstr>Python Parallelism  </vt:lpstr>
      <vt:lpstr>Overview of Parallel and Distributed Programming Options</vt:lpstr>
      <vt:lpstr>Why MPI?</vt:lpstr>
      <vt:lpstr>Why not MPI?</vt:lpstr>
      <vt:lpstr>Python and MPI</vt:lpstr>
      <vt:lpstr>mpi4py: why mpi4py?</vt:lpstr>
      <vt:lpstr>mpi4py: running</vt:lpstr>
      <vt:lpstr>mpi4py: startup</vt:lpstr>
      <vt:lpstr>mpi4py: shutdown</vt:lpstr>
      <vt:lpstr>mpi4py and program structure</vt:lpstr>
      <vt:lpstr>mpi4py and datatypes</vt:lpstr>
      <vt:lpstr>mpi4py and datatypes</vt:lpstr>
      <vt:lpstr>mpi4py: communicators</vt:lpstr>
      <vt:lpstr>mpi4py: collectives and operations</vt:lpstr>
      <vt:lpstr>mpi4py: crashing</vt:lpstr>
      <vt:lpstr>Parallel I/O and h5py</vt:lpstr>
      <vt:lpstr>Parallel I/O and h5py</vt:lpstr>
      <vt:lpstr>Issues Affecting Python at Scale</vt:lpstr>
      <vt:lpstr>Hands-on Exercise 2: Using mpi4py</vt:lpstr>
      <vt:lpstr>Hands-on Exercise 2: Using mpi4py (part 2)</vt:lpstr>
      <vt:lpstr>Hands-on Exercise 2: Using mpi4py</vt:lpstr>
      <vt:lpstr>Basic Profiling: cProfile &amp; SnakeViz</vt:lpstr>
      <vt:lpstr>Intel VTune Works with Python Code</vt:lpstr>
      <vt:lpstr>Intel Advisor Works with Python Code</vt:lpstr>
      <vt:lpstr>Getting Started with Python Resources</vt:lpstr>
      <vt:lpstr>More Resources</vt:lpstr>
      <vt:lpstr>Conclusion</vt:lpstr>
      <vt:lpstr>Thank you!</vt:lpstr>
      <vt:lpstr>Cross-Compiling on Cray XC30s with pip</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Barker, Ashley D.</dc:creator>
  <cp:lastModifiedBy>Microsoft Office User</cp:lastModifiedBy>
  <cp:revision>89</cp:revision>
  <cp:lastPrinted>2017-11-02T18:35:01Z</cp:lastPrinted>
  <dcterms:created xsi:type="dcterms:W3CDTF">2018-01-11T20:42:35Z</dcterms:created>
  <dcterms:modified xsi:type="dcterms:W3CDTF">2018-02-05T18:20:49Z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